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85" r:id="rId2"/>
    <p:sldId id="278" r:id="rId3"/>
    <p:sldId id="286" r:id="rId4"/>
    <p:sldId id="287" r:id="rId5"/>
    <p:sldId id="288" r:id="rId6"/>
    <p:sldId id="289" r:id="rId7"/>
    <p:sldId id="290" r:id="rId8"/>
    <p:sldId id="291" r:id="rId9"/>
    <p:sldId id="292" r:id="rId10"/>
    <p:sldId id="293" r:id="rId11"/>
    <p:sldId id="294" r:id="rId12"/>
    <p:sldId id="311" r:id="rId13"/>
    <p:sldId id="295" r:id="rId14"/>
    <p:sldId id="297" r:id="rId15"/>
    <p:sldId id="298" r:id="rId16"/>
    <p:sldId id="305" r:id="rId17"/>
    <p:sldId id="299" r:id="rId18"/>
    <p:sldId id="300" r:id="rId19"/>
    <p:sldId id="301" r:id="rId20"/>
    <p:sldId id="302" r:id="rId21"/>
    <p:sldId id="303" r:id="rId22"/>
    <p:sldId id="304" r:id="rId23"/>
    <p:sldId id="306" r:id="rId24"/>
    <p:sldId id="307" r:id="rId25"/>
    <p:sldId id="308" r:id="rId26"/>
    <p:sldId id="310" r:id="rId27"/>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001">
          <p15:clr>
            <a:srgbClr val="A4A3A4"/>
          </p15:clr>
        </p15:guide>
        <p15:guide id="2" orient="horz" pos="935">
          <p15:clr>
            <a:srgbClr val="A4A3A4"/>
          </p15:clr>
        </p15:guide>
        <p15:guide id="3" orient="horz" pos="164">
          <p15:clr>
            <a:srgbClr val="A4A3A4"/>
          </p15:clr>
        </p15:guide>
        <p15:guide id="4" orient="horz" pos="3884">
          <p15:clr>
            <a:srgbClr val="A4A3A4"/>
          </p15:clr>
        </p15:guide>
        <p15:guide id="5" orient="horz" pos="1207">
          <p15:clr>
            <a:srgbClr val="A4A3A4"/>
          </p15:clr>
        </p15:guide>
        <p15:guide id="6" pos="476">
          <p15:clr>
            <a:srgbClr val="A4A3A4"/>
          </p15:clr>
        </p15:guide>
        <p15:guide id="7" pos="551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1DEEB"/>
    <a:srgbClr val="7FD7FC"/>
    <a:srgbClr val="FFFF66"/>
    <a:srgbClr val="FFC993"/>
    <a:srgbClr val="FFD7AF"/>
    <a:srgbClr val="748ED6"/>
    <a:srgbClr val="1944EC"/>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760" autoAdjust="0"/>
    <p:restoredTop sz="98098" autoAdjust="0"/>
  </p:normalViewPr>
  <p:slideViewPr>
    <p:cSldViewPr snapToGrid="0" snapToObjects="1">
      <p:cViewPr varScale="1">
        <p:scale>
          <a:sx n="45" d="100"/>
          <a:sy n="45" d="100"/>
        </p:scale>
        <p:origin x="48" y="438"/>
      </p:cViewPr>
      <p:guideLst>
        <p:guide orient="horz" pos="2001"/>
        <p:guide orient="horz" pos="935"/>
        <p:guide orient="horz" pos="164"/>
        <p:guide orient="horz" pos="3884"/>
        <p:guide orient="horz" pos="1207"/>
        <p:guide pos="476"/>
        <p:guide pos="5511"/>
      </p:guideLst>
    </p:cSldViewPr>
  </p:slideViewPr>
  <p:notesTextViewPr>
    <p:cViewPr>
      <p:scale>
        <a:sx n="100" d="100"/>
        <a:sy n="100" d="100"/>
      </p:scale>
      <p:origin x="0" y="0"/>
    </p:cViewPr>
  </p:notesTextViewPr>
  <p:sorterViewPr>
    <p:cViewPr>
      <p:scale>
        <a:sx n="66" d="100"/>
        <a:sy n="66" d="100"/>
      </p:scale>
      <p:origin x="0" y="936"/>
    </p:cViewPr>
  </p:sorterViewPr>
  <p:notesViewPr>
    <p:cSldViewPr snapToGrid="0" snapToObjects="1">
      <p:cViewPr varScale="1">
        <p:scale>
          <a:sx n="55" d="100"/>
          <a:sy n="55" d="100"/>
        </p:scale>
        <p:origin x="-2856" y="-78"/>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zh-TW" altLang="zh-TW"/>
          </a:p>
        </p:txBody>
      </p:sp>
      <p:sp>
        <p:nvSpPr>
          <p:cNvPr id="39939"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zh-TW" altLang="zh-TW"/>
          </a:p>
        </p:txBody>
      </p:sp>
      <p:sp>
        <p:nvSpPr>
          <p:cNvPr id="39940"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zh-TW" altLang="zh-TW"/>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A01DA41-2015-44EC-9341-1E0A73F44E04}" type="slidenum">
              <a:rPr lang="en-GB" altLang="zh-TW"/>
              <a:pPr/>
              <a:t>‹#›</a:t>
            </a:fld>
            <a:endParaRPr lang="en-GB" altLang="zh-TW"/>
          </a:p>
        </p:txBody>
      </p:sp>
    </p:spTree>
    <p:extLst>
      <p:ext uri="{BB962C8B-B14F-4D97-AF65-F5344CB8AC3E}">
        <p14:creationId xmlns:p14="http://schemas.microsoft.com/office/powerpoint/2010/main" val="22710312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zh-TW" altLang="zh-TW"/>
          </a:p>
        </p:txBody>
      </p:sp>
      <p:sp>
        <p:nvSpPr>
          <p:cNvPr id="4301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zh-TW" altLang="zh-TW"/>
          </a:p>
        </p:txBody>
      </p:sp>
      <p:sp>
        <p:nvSpPr>
          <p:cNvPr id="122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301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4301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zh-TW" altLang="zh-TW"/>
          </a:p>
        </p:txBody>
      </p:sp>
      <p:sp>
        <p:nvSpPr>
          <p:cNvPr id="4301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2BEA53D3-ACD3-4277-AA3A-DB4D0D6A5059}" type="slidenum">
              <a:rPr lang="en-GB" altLang="zh-TW"/>
              <a:pPr/>
              <a:t>‹#›</a:t>
            </a:fld>
            <a:endParaRPr lang="en-GB" altLang="zh-TW"/>
          </a:p>
        </p:txBody>
      </p:sp>
    </p:spTree>
    <p:extLst>
      <p:ext uri="{BB962C8B-B14F-4D97-AF65-F5344CB8AC3E}">
        <p14:creationId xmlns:p14="http://schemas.microsoft.com/office/powerpoint/2010/main" val="96335681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C9ED3E8-254C-46D4-9C2F-C0C15870D313}" type="slidenum">
              <a:rPr lang="en-GB" altLang="zh-TW"/>
              <a:pPr eaLnBrk="1" hangingPunct="1"/>
              <a:t>1</a:t>
            </a:fld>
            <a:endParaRPr lang="en-GB" altLang="zh-TW"/>
          </a:p>
        </p:txBody>
      </p:sp>
      <p:sp>
        <p:nvSpPr>
          <p:cNvPr id="13315" name="Rectangle 2"/>
          <p:cNvSpPr>
            <a:spLocks noGrp="1" noRot="1" noChangeAspect="1" noChangeArrowheads="1" noTextEdit="1"/>
          </p:cNvSpPr>
          <p:nvPr>
            <p:ph type="sldImg"/>
          </p:nvPr>
        </p:nvSpPr>
        <p:spPr>
          <a:ln/>
        </p:spPr>
      </p:sp>
      <p:sp>
        <p:nvSpPr>
          <p:cNvPr id="13316"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10</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11</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13</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14</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15</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16</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17</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18</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19</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20</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21</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22</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23</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3</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4</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5</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6</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7</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8</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2F85DA7-2437-47C8-B0EA-B6B67B51F60B}" type="slidenum">
              <a:rPr lang="en-GB" altLang="zh-TW"/>
              <a:pPr eaLnBrk="1" hangingPunct="1"/>
              <a:t>9</a:t>
            </a:fld>
            <a:endParaRPr lang="en-GB" altLang="zh-TW"/>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p:spPr>
        <p:txBody>
          <a:bodyPr/>
          <a:lstStyle/>
          <a:p>
            <a:pPr eaLnBrk="1" hangingPunct="1"/>
            <a:endParaRPr lang="en-US" altLang="zh-TW"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Oval 34"/>
          <p:cNvSpPr/>
          <p:nvPr userDrawn="1"/>
        </p:nvSpPr>
        <p:spPr>
          <a:xfrm>
            <a:off x="490538" y="274638"/>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chemeClr val="bg1"/>
              </a:solidFill>
            </a:endParaRPr>
          </a:p>
          <a:p>
            <a:pPr algn="ctr" eaLnBrk="1" hangingPunct="1"/>
            <a:endParaRPr lang="en-US" altLang="zh-TW">
              <a:solidFill>
                <a:schemeClr val="bg1"/>
              </a:solidFill>
            </a:endParaRPr>
          </a:p>
        </p:txBody>
      </p:sp>
      <p:sp>
        <p:nvSpPr>
          <p:cNvPr id="5" name="Oval 35"/>
          <p:cNvSpPr/>
          <p:nvPr userDrawn="1"/>
        </p:nvSpPr>
        <p:spPr>
          <a:xfrm>
            <a:off x="1679575" y="274638"/>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 name="Oval 36"/>
          <p:cNvSpPr/>
          <p:nvPr userDrawn="1"/>
        </p:nvSpPr>
        <p:spPr>
          <a:xfrm>
            <a:off x="2273300" y="274638"/>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 name="Oval 37"/>
          <p:cNvSpPr/>
          <p:nvPr userDrawn="1"/>
        </p:nvSpPr>
        <p:spPr>
          <a:xfrm>
            <a:off x="2868613" y="274638"/>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 name="Oval 38"/>
          <p:cNvSpPr/>
          <p:nvPr userDrawn="1"/>
        </p:nvSpPr>
        <p:spPr>
          <a:xfrm>
            <a:off x="3462338" y="274638"/>
            <a:ext cx="360362" cy="360362"/>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 name="Oval 39"/>
          <p:cNvSpPr/>
          <p:nvPr userDrawn="1"/>
        </p:nvSpPr>
        <p:spPr>
          <a:xfrm>
            <a:off x="4057650" y="274638"/>
            <a:ext cx="360363"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 name="Oval 40"/>
          <p:cNvSpPr/>
          <p:nvPr userDrawn="1"/>
        </p:nvSpPr>
        <p:spPr>
          <a:xfrm>
            <a:off x="4651375" y="274638"/>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 name="Oval 41"/>
          <p:cNvSpPr/>
          <p:nvPr userDrawn="1"/>
        </p:nvSpPr>
        <p:spPr>
          <a:xfrm>
            <a:off x="5246688" y="274638"/>
            <a:ext cx="360362" cy="360362"/>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 name="Oval 42"/>
          <p:cNvSpPr/>
          <p:nvPr userDrawn="1"/>
        </p:nvSpPr>
        <p:spPr>
          <a:xfrm>
            <a:off x="5840413" y="274638"/>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 name="Oval 43"/>
          <p:cNvSpPr/>
          <p:nvPr userDrawn="1"/>
        </p:nvSpPr>
        <p:spPr>
          <a:xfrm>
            <a:off x="6435725" y="274638"/>
            <a:ext cx="360363" cy="360362"/>
          </a:xfrm>
          <a:prstGeom prst="ellipse">
            <a:avLst/>
          </a:prstGeom>
          <a:solidFill>
            <a:schemeClr val="accent6">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4" name="Oval 44"/>
          <p:cNvSpPr/>
          <p:nvPr userDrawn="1"/>
        </p:nvSpPr>
        <p:spPr>
          <a:xfrm>
            <a:off x="7029450" y="274638"/>
            <a:ext cx="360363" cy="360362"/>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5" name="Oval 45"/>
          <p:cNvSpPr/>
          <p:nvPr userDrawn="1"/>
        </p:nvSpPr>
        <p:spPr>
          <a:xfrm>
            <a:off x="7624763" y="274638"/>
            <a:ext cx="360362"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6" name="Oval 46"/>
          <p:cNvSpPr/>
          <p:nvPr userDrawn="1"/>
        </p:nvSpPr>
        <p:spPr>
          <a:xfrm>
            <a:off x="8218488" y="274638"/>
            <a:ext cx="360362" cy="360362"/>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7" name="Oval 47"/>
          <p:cNvSpPr/>
          <p:nvPr userDrawn="1"/>
        </p:nvSpPr>
        <p:spPr>
          <a:xfrm rot="5400000">
            <a:off x="491331" y="869157"/>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8" name="Oval 48"/>
          <p:cNvSpPr/>
          <p:nvPr userDrawn="1"/>
        </p:nvSpPr>
        <p:spPr>
          <a:xfrm rot="5400000">
            <a:off x="490537" y="1463676"/>
            <a:ext cx="360363"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9" name="Oval 49"/>
          <p:cNvSpPr/>
          <p:nvPr userDrawn="1"/>
        </p:nvSpPr>
        <p:spPr>
          <a:xfrm rot="5400000">
            <a:off x="491331" y="2058195"/>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0" name="Oval 50"/>
          <p:cNvSpPr/>
          <p:nvPr userDrawn="1"/>
        </p:nvSpPr>
        <p:spPr>
          <a:xfrm rot="5400000">
            <a:off x="490538" y="2652713"/>
            <a:ext cx="360362"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1" name="Oval 51"/>
          <p:cNvSpPr/>
          <p:nvPr userDrawn="1"/>
        </p:nvSpPr>
        <p:spPr>
          <a:xfrm rot="5400000">
            <a:off x="491331" y="3247232"/>
            <a:ext cx="358775"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2" name="Oval 52"/>
          <p:cNvSpPr/>
          <p:nvPr userDrawn="1"/>
        </p:nvSpPr>
        <p:spPr>
          <a:xfrm rot="5400000">
            <a:off x="490537" y="3841751"/>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3" name="Oval 53"/>
          <p:cNvSpPr/>
          <p:nvPr userDrawn="1"/>
        </p:nvSpPr>
        <p:spPr>
          <a:xfrm rot="5400000">
            <a:off x="491331" y="4436270"/>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4" name="Oval 54"/>
          <p:cNvSpPr/>
          <p:nvPr userDrawn="1"/>
        </p:nvSpPr>
        <p:spPr>
          <a:xfrm rot="5400000">
            <a:off x="491331" y="5625307"/>
            <a:ext cx="358775"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5" name="Oval 55"/>
          <p:cNvSpPr/>
          <p:nvPr userDrawn="1"/>
        </p:nvSpPr>
        <p:spPr>
          <a:xfrm rot="5400000">
            <a:off x="490537" y="6219826"/>
            <a:ext cx="360363"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6" name="Oval 56"/>
          <p:cNvSpPr/>
          <p:nvPr userDrawn="1"/>
        </p:nvSpPr>
        <p:spPr>
          <a:xfrm>
            <a:off x="1679575" y="869950"/>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7" name="Oval 57"/>
          <p:cNvSpPr/>
          <p:nvPr userDrawn="1"/>
        </p:nvSpPr>
        <p:spPr>
          <a:xfrm>
            <a:off x="2273300" y="869950"/>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8" name="Oval 58"/>
          <p:cNvSpPr/>
          <p:nvPr userDrawn="1"/>
        </p:nvSpPr>
        <p:spPr>
          <a:xfrm>
            <a:off x="2868613" y="86995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9" name="Oval 59"/>
          <p:cNvSpPr/>
          <p:nvPr userDrawn="1"/>
        </p:nvSpPr>
        <p:spPr>
          <a:xfrm>
            <a:off x="3462338" y="869950"/>
            <a:ext cx="360362"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0" name="Oval 60"/>
          <p:cNvSpPr/>
          <p:nvPr userDrawn="1"/>
        </p:nvSpPr>
        <p:spPr>
          <a:xfrm>
            <a:off x="4057650" y="869950"/>
            <a:ext cx="360363"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1" name="Oval 61"/>
          <p:cNvSpPr/>
          <p:nvPr userDrawn="1"/>
        </p:nvSpPr>
        <p:spPr>
          <a:xfrm>
            <a:off x="4651375" y="86995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2" name="Oval 62"/>
          <p:cNvSpPr/>
          <p:nvPr userDrawn="1"/>
        </p:nvSpPr>
        <p:spPr>
          <a:xfrm>
            <a:off x="5246688" y="869950"/>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3" name="Oval 63"/>
          <p:cNvSpPr/>
          <p:nvPr userDrawn="1"/>
        </p:nvSpPr>
        <p:spPr>
          <a:xfrm>
            <a:off x="5840413" y="86995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4" name="Oval 64"/>
          <p:cNvSpPr/>
          <p:nvPr userDrawn="1"/>
        </p:nvSpPr>
        <p:spPr>
          <a:xfrm>
            <a:off x="6435725" y="86995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5" name="Oval 65"/>
          <p:cNvSpPr/>
          <p:nvPr userDrawn="1"/>
        </p:nvSpPr>
        <p:spPr>
          <a:xfrm>
            <a:off x="7029450" y="869950"/>
            <a:ext cx="360363"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6" name="Oval 66"/>
          <p:cNvSpPr/>
          <p:nvPr userDrawn="1"/>
        </p:nvSpPr>
        <p:spPr>
          <a:xfrm>
            <a:off x="7624763" y="86995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7" name="Oval 67"/>
          <p:cNvSpPr/>
          <p:nvPr userDrawn="1"/>
        </p:nvSpPr>
        <p:spPr>
          <a:xfrm>
            <a:off x="8218488" y="86995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8" name="Oval 68"/>
          <p:cNvSpPr/>
          <p:nvPr userDrawn="1"/>
        </p:nvSpPr>
        <p:spPr>
          <a:xfrm>
            <a:off x="1679575" y="1463675"/>
            <a:ext cx="360363" cy="360363"/>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9" name="Oval 69"/>
          <p:cNvSpPr/>
          <p:nvPr userDrawn="1"/>
        </p:nvSpPr>
        <p:spPr>
          <a:xfrm>
            <a:off x="2273300" y="1463675"/>
            <a:ext cx="360363"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0" name="Oval 70"/>
          <p:cNvSpPr/>
          <p:nvPr userDrawn="1"/>
        </p:nvSpPr>
        <p:spPr>
          <a:xfrm>
            <a:off x="2868613" y="1463675"/>
            <a:ext cx="360362"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1" name="Oval 71"/>
          <p:cNvSpPr/>
          <p:nvPr userDrawn="1"/>
        </p:nvSpPr>
        <p:spPr>
          <a:xfrm>
            <a:off x="3462338" y="146367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2" name="Oval 72"/>
          <p:cNvSpPr/>
          <p:nvPr userDrawn="1"/>
        </p:nvSpPr>
        <p:spPr>
          <a:xfrm>
            <a:off x="4057650" y="1463675"/>
            <a:ext cx="360363" cy="360363"/>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3" name="Oval 73"/>
          <p:cNvSpPr/>
          <p:nvPr userDrawn="1"/>
        </p:nvSpPr>
        <p:spPr>
          <a:xfrm>
            <a:off x="4651375" y="1463675"/>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4" name="Oval 74"/>
          <p:cNvSpPr/>
          <p:nvPr userDrawn="1"/>
        </p:nvSpPr>
        <p:spPr>
          <a:xfrm>
            <a:off x="5246688" y="146367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5" name="Oval 75"/>
          <p:cNvSpPr/>
          <p:nvPr userDrawn="1"/>
        </p:nvSpPr>
        <p:spPr>
          <a:xfrm>
            <a:off x="5840413" y="1463675"/>
            <a:ext cx="360362"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6" name="Oval 76"/>
          <p:cNvSpPr/>
          <p:nvPr userDrawn="1"/>
        </p:nvSpPr>
        <p:spPr>
          <a:xfrm>
            <a:off x="6435725" y="1463675"/>
            <a:ext cx="360363" cy="360363"/>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7" name="Oval 77"/>
          <p:cNvSpPr/>
          <p:nvPr userDrawn="1"/>
        </p:nvSpPr>
        <p:spPr>
          <a:xfrm>
            <a:off x="7029450" y="1463675"/>
            <a:ext cx="360363"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8" name="Oval 78"/>
          <p:cNvSpPr/>
          <p:nvPr userDrawn="1"/>
        </p:nvSpPr>
        <p:spPr>
          <a:xfrm>
            <a:off x="7624763" y="146367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9" name="Oval 79"/>
          <p:cNvSpPr/>
          <p:nvPr userDrawn="1"/>
        </p:nvSpPr>
        <p:spPr>
          <a:xfrm>
            <a:off x="8218488" y="1463675"/>
            <a:ext cx="360362" cy="360363"/>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0" name="Oval 80"/>
          <p:cNvSpPr/>
          <p:nvPr userDrawn="1"/>
        </p:nvSpPr>
        <p:spPr>
          <a:xfrm>
            <a:off x="1679575" y="20589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1" name="Oval 81"/>
          <p:cNvSpPr/>
          <p:nvPr userDrawn="1"/>
        </p:nvSpPr>
        <p:spPr>
          <a:xfrm>
            <a:off x="2273300" y="2058988"/>
            <a:ext cx="360363" cy="358775"/>
          </a:xfrm>
          <a:prstGeom prst="ellipse">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2" name="Oval 82"/>
          <p:cNvSpPr/>
          <p:nvPr userDrawn="1"/>
        </p:nvSpPr>
        <p:spPr>
          <a:xfrm>
            <a:off x="2868613" y="2058988"/>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3" name="Oval 83"/>
          <p:cNvSpPr/>
          <p:nvPr userDrawn="1"/>
        </p:nvSpPr>
        <p:spPr>
          <a:xfrm>
            <a:off x="3462338" y="2058988"/>
            <a:ext cx="360362"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4" name="Oval 84"/>
          <p:cNvSpPr/>
          <p:nvPr userDrawn="1"/>
        </p:nvSpPr>
        <p:spPr>
          <a:xfrm>
            <a:off x="4057650" y="2058988"/>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5" name="Oval 85"/>
          <p:cNvSpPr/>
          <p:nvPr userDrawn="1"/>
        </p:nvSpPr>
        <p:spPr>
          <a:xfrm>
            <a:off x="4651375" y="2058988"/>
            <a:ext cx="360363"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6" name="Oval 86"/>
          <p:cNvSpPr/>
          <p:nvPr userDrawn="1"/>
        </p:nvSpPr>
        <p:spPr>
          <a:xfrm>
            <a:off x="5246688" y="2058988"/>
            <a:ext cx="360362"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7" name="Oval 87"/>
          <p:cNvSpPr/>
          <p:nvPr userDrawn="1"/>
        </p:nvSpPr>
        <p:spPr>
          <a:xfrm>
            <a:off x="5840413" y="2058988"/>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8" name="Oval 88"/>
          <p:cNvSpPr/>
          <p:nvPr userDrawn="1"/>
        </p:nvSpPr>
        <p:spPr>
          <a:xfrm>
            <a:off x="6435725" y="2058988"/>
            <a:ext cx="360363"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59" name="Oval 89"/>
          <p:cNvSpPr/>
          <p:nvPr userDrawn="1"/>
        </p:nvSpPr>
        <p:spPr>
          <a:xfrm>
            <a:off x="7029450" y="2058988"/>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0" name="Oval 90"/>
          <p:cNvSpPr/>
          <p:nvPr userDrawn="1"/>
        </p:nvSpPr>
        <p:spPr>
          <a:xfrm>
            <a:off x="7624763" y="2058988"/>
            <a:ext cx="360362"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1" name="Oval 91"/>
          <p:cNvSpPr/>
          <p:nvPr userDrawn="1"/>
        </p:nvSpPr>
        <p:spPr>
          <a:xfrm>
            <a:off x="8218488" y="2058988"/>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2" name="Oval 92"/>
          <p:cNvSpPr/>
          <p:nvPr userDrawn="1"/>
        </p:nvSpPr>
        <p:spPr>
          <a:xfrm>
            <a:off x="1679575" y="2652713"/>
            <a:ext cx="360363" cy="360362"/>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3" name="Oval 93"/>
          <p:cNvSpPr/>
          <p:nvPr userDrawn="1"/>
        </p:nvSpPr>
        <p:spPr>
          <a:xfrm>
            <a:off x="2273300" y="2652713"/>
            <a:ext cx="360363" cy="360362"/>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4" name="Oval 94"/>
          <p:cNvSpPr/>
          <p:nvPr userDrawn="1"/>
        </p:nvSpPr>
        <p:spPr>
          <a:xfrm>
            <a:off x="2868613" y="2652713"/>
            <a:ext cx="360362"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5" name="Oval 95"/>
          <p:cNvSpPr/>
          <p:nvPr userDrawn="1"/>
        </p:nvSpPr>
        <p:spPr>
          <a:xfrm>
            <a:off x="3462338" y="2652713"/>
            <a:ext cx="360362" cy="360362"/>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6" name="Oval 96"/>
          <p:cNvSpPr/>
          <p:nvPr userDrawn="1"/>
        </p:nvSpPr>
        <p:spPr>
          <a:xfrm>
            <a:off x="4057650" y="2652713"/>
            <a:ext cx="360363" cy="360362"/>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7" name="Oval 97"/>
          <p:cNvSpPr/>
          <p:nvPr userDrawn="1"/>
        </p:nvSpPr>
        <p:spPr>
          <a:xfrm>
            <a:off x="4651375" y="2652713"/>
            <a:ext cx="360363"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8" name="Oval 98"/>
          <p:cNvSpPr/>
          <p:nvPr userDrawn="1"/>
        </p:nvSpPr>
        <p:spPr>
          <a:xfrm>
            <a:off x="5246688" y="2652713"/>
            <a:ext cx="360362" cy="360362"/>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69" name="Oval 99"/>
          <p:cNvSpPr/>
          <p:nvPr userDrawn="1"/>
        </p:nvSpPr>
        <p:spPr>
          <a:xfrm>
            <a:off x="5840413" y="2652713"/>
            <a:ext cx="360362"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0" name="Oval 100"/>
          <p:cNvSpPr/>
          <p:nvPr userDrawn="1"/>
        </p:nvSpPr>
        <p:spPr>
          <a:xfrm>
            <a:off x="6435725" y="2652713"/>
            <a:ext cx="360363"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1" name="Oval 101"/>
          <p:cNvSpPr/>
          <p:nvPr userDrawn="1"/>
        </p:nvSpPr>
        <p:spPr>
          <a:xfrm>
            <a:off x="7029450" y="2652713"/>
            <a:ext cx="360363"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2" name="Oval 102"/>
          <p:cNvSpPr/>
          <p:nvPr userDrawn="1"/>
        </p:nvSpPr>
        <p:spPr>
          <a:xfrm>
            <a:off x="7624763" y="2652713"/>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3" name="Oval 103"/>
          <p:cNvSpPr/>
          <p:nvPr userDrawn="1"/>
        </p:nvSpPr>
        <p:spPr>
          <a:xfrm>
            <a:off x="8218488" y="2652713"/>
            <a:ext cx="360362" cy="360362"/>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4" name="Oval 104"/>
          <p:cNvSpPr/>
          <p:nvPr userDrawn="1"/>
        </p:nvSpPr>
        <p:spPr>
          <a:xfrm>
            <a:off x="1679575" y="3248025"/>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5" name="Oval 105"/>
          <p:cNvSpPr/>
          <p:nvPr userDrawn="1"/>
        </p:nvSpPr>
        <p:spPr>
          <a:xfrm>
            <a:off x="2273300" y="3248025"/>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6" name="Oval 106"/>
          <p:cNvSpPr/>
          <p:nvPr userDrawn="1"/>
        </p:nvSpPr>
        <p:spPr>
          <a:xfrm>
            <a:off x="2868613" y="3248025"/>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7" name="Oval 107"/>
          <p:cNvSpPr/>
          <p:nvPr userDrawn="1"/>
        </p:nvSpPr>
        <p:spPr>
          <a:xfrm>
            <a:off x="3462338" y="3248025"/>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8" name="Oval 108"/>
          <p:cNvSpPr/>
          <p:nvPr userDrawn="1"/>
        </p:nvSpPr>
        <p:spPr>
          <a:xfrm>
            <a:off x="4057650" y="3248025"/>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9" name="Oval 109"/>
          <p:cNvSpPr/>
          <p:nvPr userDrawn="1"/>
        </p:nvSpPr>
        <p:spPr>
          <a:xfrm>
            <a:off x="4651375" y="3248025"/>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0" name="Oval 110"/>
          <p:cNvSpPr/>
          <p:nvPr userDrawn="1"/>
        </p:nvSpPr>
        <p:spPr>
          <a:xfrm>
            <a:off x="5246688" y="3248025"/>
            <a:ext cx="360362"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1" name="Oval 111"/>
          <p:cNvSpPr/>
          <p:nvPr userDrawn="1"/>
        </p:nvSpPr>
        <p:spPr>
          <a:xfrm>
            <a:off x="5840413" y="3248025"/>
            <a:ext cx="360362" cy="358775"/>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2" name="Oval 112"/>
          <p:cNvSpPr/>
          <p:nvPr userDrawn="1"/>
        </p:nvSpPr>
        <p:spPr>
          <a:xfrm>
            <a:off x="6435725" y="3248025"/>
            <a:ext cx="360363" cy="358775"/>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3" name="Oval 113"/>
          <p:cNvSpPr/>
          <p:nvPr userDrawn="1"/>
        </p:nvSpPr>
        <p:spPr>
          <a:xfrm>
            <a:off x="7029450" y="3248025"/>
            <a:ext cx="360363" cy="358775"/>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4" name="Oval 114"/>
          <p:cNvSpPr/>
          <p:nvPr userDrawn="1"/>
        </p:nvSpPr>
        <p:spPr>
          <a:xfrm>
            <a:off x="7624763" y="3248025"/>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5" name="Oval 115"/>
          <p:cNvSpPr/>
          <p:nvPr userDrawn="1"/>
        </p:nvSpPr>
        <p:spPr>
          <a:xfrm>
            <a:off x="8218488" y="3248025"/>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6" name="Oval 116"/>
          <p:cNvSpPr/>
          <p:nvPr userDrawn="1"/>
        </p:nvSpPr>
        <p:spPr>
          <a:xfrm>
            <a:off x="1679575" y="3841750"/>
            <a:ext cx="360363"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7" name="Oval 117"/>
          <p:cNvSpPr/>
          <p:nvPr userDrawn="1"/>
        </p:nvSpPr>
        <p:spPr>
          <a:xfrm>
            <a:off x="2273300" y="3841750"/>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8" name="Oval 118"/>
          <p:cNvSpPr/>
          <p:nvPr userDrawn="1"/>
        </p:nvSpPr>
        <p:spPr>
          <a:xfrm>
            <a:off x="2868613" y="3841750"/>
            <a:ext cx="360362" cy="360363"/>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89" name="Oval 119"/>
          <p:cNvSpPr/>
          <p:nvPr userDrawn="1"/>
        </p:nvSpPr>
        <p:spPr>
          <a:xfrm>
            <a:off x="3462338" y="3841750"/>
            <a:ext cx="360362" cy="360363"/>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0" name="Oval 120"/>
          <p:cNvSpPr/>
          <p:nvPr userDrawn="1"/>
        </p:nvSpPr>
        <p:spPr>
          <a:xfrm>
            <a:off x="4057650" y="3841750"/>
            <a:ext cx="360363" cy="360363"/>
          </a:xfrm>
          <a:prstGeom prst="ellipse">
            <a:avLst/>
          </a:prstGeom>
          <a:solidFill>
            <a:schemeClr val="accent3">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1" name="Oval 121"/>
          <p:cNvSpPr/>
          <p:nvPr userDrawn="1"/>
        </p:nvSpPr>
        <p:spPr>
          <a:xfrm>
            <a:off x="4651375" y="3841750"/>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2" name="Oval 122"/>
          <p:cNvSpPr/>
          <p:nvPr userDrawn="1"/>
        </p:nvSpPr>
        <p:spPr>
          <a:xfrm>
            <a:off x="5246688" y="3841750"/>
            <a:ext cx="360362"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3" name="Oval 123"/>
          <p:cNvSpPr/>
          <p:nvPr userDrawn="1"/>
        </p:nvSpPr>
        <p:spPr>
          <a:xfrm>
            <a:off x="5840413" y="3841750"/>
            <a:ext cx="360362"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4" name="Oval 124"/>
          <p:cNvSpPr/>
          <p:nvPr userDrawn="1"/>
        </p:nvSpPr>
        <p:spPr>
          <a:xfrm>
            <a:off x="6435725" y="3841750"/>
            <a:ext cx="360363" cy="360363"/>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5" name="Oval 125"/>
          <p:cNvSpPr/>
          <p:nvPr userDrawn="1"/>
        </p:nvSpPr>
        <p:spPr>
          <a:xfrm>
            <a:off x="7029450" y="3841750"/>
            <a:ext cx="360363" cy="360363"/>
          </a:xfrm>
          <a:prstGeom prst="ellipse">
            <a:avLst/>
          </a:prstGeom>
          <a:solidFill>
            <a:srgbClr val="16FF1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6" name="Oval 126"/>
          <p:cNvSpPr/>
          <p:nvPr userDrawn="1"/>
        </p:nvSpPr>
        <p:spPr>
          <a:xfrm>
            <a:off x="7624763" y="3841750"/>
            <a:ext cx="360362" cy="360363"/>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7" name="Oval 127"/>
          <p:cNvSpPr/>
          <p:nvPr userDrawn="1"/>
        </p:nvSpPr>
        <p:spPr>
          <a:xfrm>
            <a:off x="8218488" y="3841750"/>
            <a:ext cx="360362"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8" name="Oval 128"/>
          <p:cNvSpPr/>
          <p:nvPr userDrawn="1"/>
        </p:nvSpPr>
        <p:spPr>
          <a:xfrm>
            <a:off x="1679575" y="443706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9" name="Oval 129"/>
          <p:cNvSpPr/>
          <p:nvPr userDrawn="1"/>
        </p:nvSpPr>
        <p:spPr>
          <a:xfrm>
            <a:off x="2273300" y="4437063"/>
            <a:ext cx="360363" cy="358775"/>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0" name="Oval 130"/>
          <p:cNvSpPr/>
          <p:nvPr userDrawn="1"/>
        </p:nvSpPr>
        <p:spPr>
          <a:xfrm>
            <a:off x="2868613" y="4437063"/>
            <a:ext cx="360362" cy="358775"/>
          </a:xfrm>
          <a:prstGeom prst="ellipse">
            <a:avLst/>
          </a:prstGeom>
          <a:solidFill>
            <a:schemeClr val="accent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1" name="Oval 131"/>
          <p:cNvSpPr/>
          <p:nvPr userDrawn="1"/>
        </p:nvSpPr>
        <p:spPr>
          <a:xfrm>
            <a:off x="3462338" y="4437063"/>
            <a:ext cx="360362"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2" name="Oval 132"/>
          <p:cNvSpPr/>
          <p:nvPr userDrawn="1"/>
        </p:nvSpPr>
        <p:spPr>
          <a:xfrm>
            <a:off x="4057650" y="4437063"/>
            <a:ext cx="360363" cy="358775"/>
          </a:xfrm>
          <a:prstGeom prst="ellipse">
            <a:avLst/>
          </a:prstGeom>
          <a:solidFill>
            <a:srgbClr val="AEB5C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3" name="Oval 133"/>
          <p:cNvSpPr/>
          <p:nvPr userDrawn="1"/>
        </p:nvSpPr>
        <p:spPr>
          <a:xfrm>
            <a:off x="4651375" y="4437063"/>
            <a:ext cx="360363" cy="358775"/>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4" name="Oval 134"/>
          <p:cNvSpPr/>
          <p:nvPr userDrawn="1"/>
        </p:nvSpPr>
        <p:spPr>
          <a:xfrm>
            <a:off x="5246688" y="4437063"/>
            <a:ext cx="360362"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5" name="Oval 135"/>
          <p:cNvSpPr/>
          <p:nvPr userDrawn="1"/>
        </p:nvSpPr>
        <p:spPr>
          <a:xfrm>
            <a:off x="5840413" y="4437063"/>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6" name="Oval 136"/>
          <p:cNvSpPr/>
          <p:nvPr userDrawn="1"/>
        </p:nvSpPr>
        <p:spPr>
          <a:xfrm>
            <a:off x="6435725" y="4437063"/>
            <a:ext cx="360363" cy="358775"/>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7" name="Oval 137"/>
          <p:cNvSpPr/>
          <p:nvPr userDrawn="1"/>
        </p:nvSpPr>
        <p:spPr>
          <a:xfrm>
            <a:off x="7029450" y="4437063"/>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8" name="Oval 138"/>
          <p:cNvSpPr/>
          <p:nvPr userDrawn="1"/>
        </p:nvSpPr>
        <p:spPr>
          <a:xfrm>
            <a:off x="7624763" y="4437063"/>
            <a:ext cx="360362" cy="358775"/>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9" name="Oval 139"/>
          <p:cNvSpPr/>
          <p:nvPr userDrawn="1"/>
        </p:nvSpPr>
        <p:spPr>
          <a:xfrm>
            <a:off x="8218488" y="4437063"/>
            <a:ext cx="360362" cy="358775"/>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0" name="Oval 140"/>
          <p:cNvSpPr/>
          <p:nvPr userDrawn="1"/>
        </p:nvSpPr>
        <p:spPr>
          <a:xfrm>
            <a:off x="1679575" y="562610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1" name="Oval 141"/>
          <p:cNvSpPr/>
          <p:nvPr userDrawn="1"/>
        </p:nvSpPr>
        <p:spPr>
          <a:xfrm>
            <a:off x="2273300" y="5626100"/>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2" name="Oval 142"/>
          <p:cNvSpPr/>
          <p:nvPr userDrawn="1"/>
        </p:nvSpPr>
        <p:spPr>
          <a:xfrm>
            <a:off x="2868613" y="562610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3" name="Oval 143"/>
          <p:cNvSpPr/>
          <p:nvPr userDrawn="1"/>
        </p:nvSpPr>
        <p:spPr>
          <a:xfrm>
            <a:off x="3462338" y="5626100"/>
            <a:ext cx="360362"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4" name="Oval 144"/>
          <p:cNvSpPr/>
          <p:nvPr userDrawn="1"/>
        </p:nvSpPr>
        <p:spPr>
          <a:xfrm>
            <a:off x="4057650" y="5626100"/>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5" name="Oval 145"/>
          <p:cNvSpPr/>
          <p:nvPr userDrawn="1"/>
        </p:nvSpPr>
        <p:spPr>
          <a:xfrm>
            <a:off x="4651375" y="5626100"/>
            <a:ext cx="360363"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6" name="Oval 146"/>
          <p:cNvSpPr/>
          <p:nvPr userDrawn="1"/>
        </p:nvSpPr>
        <p:spPr>
          <a:xfrm>
            <a:off x="5246688" y="5626100"/>
            <a:ext cx="360362" cy="358775"/>
          </a:xfrm>
          <a:prstGeom prst="ellipse">
            <a:avLst/>
          </a:prstGeom>
          <a:solidFill>
            <a:srgbClr val="D7E4B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7" name="Oval 147"/>
          <p:cNvSpPr/>
          <p:nvPr userDrawn="1"/>
        </p:nvSpPr>
        <p:spPr>
          <a:xfrm>
            <a:off x="5840413" y="5626100"/>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8" name="Oval 148"/>
          <p:cNvSpPr/>
          <p:nvPr userDrawn="1"/>
        </p:nvSpPr>
        <p:spPr>
          <a:xfrm>
            <a:off x="6435725" y="5626100"/>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9" name="Oval 149"/>
          <p:cNvSpPr/>
          <p:nvPr userDrawn="1"/>
        </p:nvSpPr>
        <p:spPr>
          <a:xfrm>
            <a:off x="7029450" y="5626100"/>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0" name="Oval 150"/>
          <p:cNvSpPr/>
          <p:nvPr userDrawn="1"/>
        </p:nvSpPr>
        <p:spPr>
          <a:xfrm>
            <a:off x="7624763" y="5626100"/>
            <a:ext cx="360362" cy="358775"/>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1" name="Oval 151"/>
          <p:cNvSpPr/>
          <p:nvPr userDrawn="1"/>
        </p:nvSpPr>
        <p:spPr>
          <a:xfrm>
            <a:off x="8218488" y="5626100"/>
            <a:ext cx="360362"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2" name="Oval 152"/>
          <p:cNvSpPr/>
          <p:nvPr userDrawn="1"/>
        </p:nvSpPr>
        <p:spPr>
          <a:xfrm>
            <a:off x="1679575" y="6219825"/>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3" name="Oval 153"/>
          <p:cNvSpPr/>
          <p:nvPr userDrawn="1"/>
        </p:nvSpPr>
        <p:spPr>
          <a:xfrm>
            <a:off x="2273300" y="6219825"/>
            <a:ext cx="360363" cy="360363"/>
          </a:xfrm>
          <a:prstGeom prst="ellipse">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4" name="Oval 154"/>
          <p:cNvSpPr/>
          <p:nvPr userDrawn="1"/>
        </p:nvSpPr>
        <p:spPr>
          <a:xfrm>
            <a:off x="2868613" y="6219825"/>
            <a:ext cx="360362" cy="360363"/>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5" name="Oval 155"/>
          <p:cNvSpPr/>
          <p:nvPr userDrawn="1"/>
        </p:nvSpPr>
        <p:spPr>
          <a:xfrm>
            <a:off x="3462338" y="621982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6" name="Oval 156"/>
          <p:cNvSpPr/>
          <p:nvPr userDrawn="1"/>
        </p:nvSpPr>
        <p:spPr>
          <a:xfrm>
            <a:off x="4057650" y="6219825"/>
            <a:ext cx="360363" cy="360363"/>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7" name="Oval 157"/>
          <p:cNvSpPr/>
          <p:nvPr userDrawn="1"/>
        </p:nvSpPr>
        <p:spPr>
          <a:xfrm>
            <a:off x="4651375" y="6219825"/>
            <a:ext cx="360363" cy="360363"/>
          </a:xfrm>
          <a:prstGeom prst="ellipse">
            <a:avLst/>
          </a:prstGeom>
          <a:solidFill>
            <a:srgbClr val="60C939"/>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8" name="Oval 158"/>
          <p:cNvSpPr/>
          <p:nvPr userDrawn="1"/>
        </p:nvSpPr>
        <p:spPr>
          <a:xfrm>
            <a:off x="5246688" y="6219825"/>
            <a:ext cx="360362" cy="360363"/>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9" name="Oval 159"/>
          <p:cNvSpPr/>
          <p:nvPr userDrawn="1"/>
        </p:nvSpPr>
        <p:spPr>
          <a:xfrm>
            <a:off x="5840413" y="6219825"/>
            <a:ext cx="360362" cy="360363"/>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0" name="Oval 160"/>
          <p:cNvSpPr/>
          <p:nvPr userDrawn="1"/>
        </p:nvSpPr>
        <p:spPr>
          <a:xfrm>
            <a:off x="6435725" y="6219825"/>
            <a:ext cx="360363" cy="360363"/>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1" name="Oval 161"/>
          <p:cNvSpPr/>
          <p:nvPr userDrawn="1"/>
        </p:nvSpPr>
        <p:spPr>
          <a:xfrm>
            <a:off x="7029450" y="6219825"/>
            <a:ext cx="360363" cy="360363"/>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2" name="Oval 162"/>
          <p:cNvSpPr/>
          <p:nvPr userDrawn="1"/>
        </p:nvSpPr>
        <p:spPr>
          <a:xfrm>
            <a:off x="7624763" y="6219825"/>
            <a:ext cx="360362" cy="360363"/>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3" name="Oval 163"/>
          <p:cNvSpPr/>
          <p:nvPr userDrawn="1"/>
        </p:nvSpPr>
        <p:spPr>
          <a:xfrm>
            <a:off x="8218488" y="6219825"/>
            <a:ext cx="360362" cy="360363"/>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4103" name="Rectangle 7"/>
          <p:cNvSpPr>
            <a:spLocks noGrp="1" noChangeArrowheads="1"/>
          </p:cNvSpPr>
          <p:nvPr>
            <p:ph type="subTitle" idx="1"/>
          </p:nvPr>
        </p:nvSpPr>
        <p:spPr>
          <a:xfrm>
            <a:off x="1173163" y="4187825"/>
            <a:ext cx="6716712" cy="842963"/>
          </a:xfrm>
          <a:solidFill>
            <a:srgbClr val="FFFFFF">
              <a:alpha val="78000"/>
            </a:srgbClr>
          </a:solidFill>
        </p:spPr>
        <p:txBody>
          <a:bodyPr/>
          <a:lstStyle>
            <a:lvl1pPr marL="0" indent="0" algn="ctr">
              <a:buFontTx/>
              <a:buNone/>
              <a:defRPr/>
            </a:lvl1pPr>
          </a:lstStyle>
          <a:p>
            <a:pPr lvl="0"/>
            <a:r>
              <a:rPr lang="en-GB" noProof="0" smtClean="0"/>
              <a:t>Click to edit Master subtitle style</a:t>
            </a:r>
          </a:p>
        </p:txBody>
      </p:sp>
      <p:sp>
        <p:nvSpPr>
          <p:cNvPr id="4102" name="Rectangle 6"/>
          <p:cNvSpPr>
            <a:spLocks noGrp="1" noChangeArrowheads="1"/>
          </p:cNvSpPr>
          <p:nvPr>
            <p:ph type="ctrTitle"/>
          </p:nvPr>
        </p:nvSpPr>
        <p:spPr>
          <a:xfrm>
            <a:off x="1173163" y="1611313"/>
            <a:ext cx="6716712" cy="1951037"/>
          </a:xfrm>
          <a:solidFill>
            <a:srgbClr val="FFFFFF">
              <a:alpha val="78000"/>
            </a:srgbClr>
          </a:solidFill>
        </p:spPr>
        <p:txBody>
          <a:bodyPr/>
          <a:lstStyle>
            <a:lvl1pPr>
              <a:defRPr sz="4800"/>
            </a:lvl1pPr>
          </a:lstStyle>
          <a:p>
            <a:pPr lvl="0"/>
            <a:r>
              <a:rPr lang="en-GB" noProof="0" smtClean="0"/>
              <a:t>Click to edit Master title style</a:t>
            </a:r>
          </a:p>
        </p:txBody>
      </p:sp>
      <p:sp>
        <p:nvSpPr>
          <p:cNvPr id="134" name="Rectangle 11"/>
          <p:cNvSpPr>
            <a:spLocks noGrp="1" noChangeArrowheads="1"/>
          </p:cNvSpPr>
          <p:nvPr>
            <p:ph type="dt" sz="half" idx="10"/>
          </p:nvPr>
        </p:nvSpPr>
        <p:spPr bwMode="auto">
          <a:xfrm>
            <a:off x="457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zh-TW" altLang="zh-TW"/>
          </a:p>
        </p:txBody>
      </p:sp>
      <p:sp>
        <p:nvSpPr>
          <p:cNvPr id="135" name="Rectangle 12"/>
          <p:cNvSpPr>
            <a:spLocks noGrp="1" noChangeArrowheads="1"/>
          </p:cNvSpPr>
          <p:nvPr>
            <p:ph type="ftr" sz="quarter" idx="11"/>
          </p:nvPr>
        </p:nvSpPr>
        <p:spPr bwMode="auto">
          <a:xfrm>
            <a:off x="3124200" y="6605588"/>
            <a:ext cx="2895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zh-TW" altLang="zh-TW"/>
          </a:p>
        </p:txBody>
      </p:sp>
      <p:sp>
        <p:nvSpPr>
          <p:cNvPr id="136" name="Rectangle 13"/>
          <p:cNvSpPr>
            <a:spLocks noGrp="1" noChangeArrowheads="1"/>
          </p:cNvSpPr>
          <p:nvPr>
            <p:ph type="sldNum" sz="quarter" idx="12"/>
          </p:nvPr>
        </p:nvSpPr>
        <p:spPr bwMode="auto">
          <a:xfrm>
            <a:off x="6553200" y="6605588"/>
            <a:ext cx="2133600" cy="279400"/>
          </a:xfrm>
          <a:prstGeom prst="rect">
            <a:avLst/>
          </a:prstGeo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ea typeface="新細明體" charset="-120"/>
              </a:defRPr>
            </a:lvl1pPr>
          </a:lstStyle>
          <a:p>
            <a:fld id="{3E300B0D-4956-4C2F-9659-2FDEC5693F74}" type="slidenum">
              <a:rPr lang="en-GB" altLang="zh-TW"/>
              <a:pPr/>
              <a:t>‹#›</a:t>
            </a:fld>
            <a:endParaRPr lang="en-GB" altLang="zh-TW"/>
          </a:p>
        </p:txBody>
      </p:sp>
    </p:spTree>
    <p:extLst>
      <p:ext uri="{BB962C8B-B14F-4D97-AF65-F5344CB8AC3E}">
        <p14:creationId xmlns:p14="http://schemas.microsoft.com/office/powerpoint/2010/main" val="3561025973"/>
      </p:ext>
    </p:extLst>
  </p:cSld>
  <p:clrMapOvr>
    <a:masterClrMapping/>
  </p:clrMapOvr>
  <p:transition>
    <p:wipe dir="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671795988"/>
      </p:ext>
    </p:extLst>
  </p:cSld>
  <p:clrMapOvr>
    <a:masterClrMapping/>
  </p:clrMapOvr>
  <p:transitio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672138" y="260350"/>
            <a:ext cx="1738312" cy="608488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60350"/>
            <a:ext cx="5062538" cy="608488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4251839382"/>
      </p:ext>
    </p:extLst>
  </p:cSld>
  <p:clrMapOvr>
    <a:masterClrMapping/>
  </p:clrMapOvr>
  <p:transition>
    <p:wipe dir="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able Placeholder 2"/>
          <p:cNvSpPr>
            <a:spLocks noGrp="1"/>
          </p:cNvSpPr>
          <p:nvPr>
            <p:ph type="tbl" idx="1"/>
          </p:nvPr>
        </p:nvSpPr>
        <p:spPr>
          <a:xfrm>
            <a:off x="457200" y="1741488"/>
            <a:ext cx="6953250" cy="4603750"/>
          </a:xfrm>
        </p:spPr>
        <p:txBody>
          <a:bodyPr/>
          <a:lstStyle/>
          <a:p>
            <a:pPr lvl="0"/>
            <a:endParaRPr lang="en-GB" noProof="0" smtClean="0"/>
          </a:p>
        </p:txBody>
      </p:sp>
    </p:spTree>
    <p:extLst>
      <p:ext uri="{BB962C8B-B14F-4D97-AF65-F5344CB8AC3E}">
        <p14:creationId xmlns:p14="http://schemas.microsoft.com/office/powerpoint/2010/main" val="3755832913"/>
      </p:ext>
    </p:extLst>
  </p:cSld>
  <p:clrMapOvr>
    <a:masterClrMapping/>
  </p:clrMapOvr>
  <p:transitio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60350"/>
            <a:ext cx="6953250" cy="1223963"/>
          </a:xfrm>
        </p:spPr>
        <p:txBody>
          <a:bodyPr/>
          <a:lstStyle/>
          <a:p>
            <a:r>
              <a:rPr lang="en-US" smtClean="0"/>
              <a:t>Click to edit Master title style</a:t>
            </a:r>
            <a:endParaRPr lang="en-GB"/>
          </a:p>
        </p:txBody>
      </p:sp>
      <p:sp>
        <p:nvSpPr>
          <p:cNvPr id="3" name="Text Placeholder 2"/>
          <p:cNvSpPr>
            <a:spLocks noGrp="1"/>
          </p:cNvSpPr>
          <p:nvPr>
            <p:ph type="body" sz="half" idx="1"/>
          </p:nvPr>
        </p:nvSpPr>
        <p:spPr>
          <a:xfrm>
            <a:off x="457200"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67613588"/>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895494162"/>
      </p:ext>
    </p:extLst>
  </p:cSld>
  <p:clrMapOvr>
    <a:masterClrMapping/>
  </p:clrMapOvr>
  <p:transition>
    <p:wipe dir="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extLst>
      <p:ext uri="{BB962C8B-B14F-4D97-AF65-F5344CB8AC3E}">
        <p14:creationId xmlns:p14="http://schemas.microsoft.com/office/powerpoint/2010/main" val="7436266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010025" y="1741488"/>
            <a:ext cx="3400425" cy="46037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2801493638"/>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1312283672"/>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extLst>
      <p:ext uri="{BB962C8B-B14F-4D97-AF65-F5344CB8AC3E}">
        <p14:creationId xmlns:p14="http://schemas.microsoft.com/office/powerpoint/2010/main" val="3855231257"/>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9193001"/>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91049912"/>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455012223"/>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6" name="群組 35"/>
          <p:cNvGrpSpPr/>
          <p:nvPr userDrawn="1"/>
        </p:nvGrpSpPr>
        <p:grpSpPr>
          <a:xfrm>
            <a:off x="104775" y="249238"/>
            <a:ext cx="1743075" cy="6305550"/>
            <a:chOff x="104775" y="249238"/>
            <a:chExt cx="1743075" cy="6305550"/>
          </a:xfrm>
        </p:grpSpPr>
        <p:grpSp>
          <p:nvGrpSpPr>
            <p:cNvPr id="3" name="群組 2"/>
            <p:cNvGrpSpPr/>
            <p:nvPr userDrawn="1"/>
          </p:nvGrpSpPr>
          <p:grpSpPr>
            <a:xfrm>
              <a:off x="1487488" y="249238"/>
              <a:ext cx="360362" cy="6305550"/>
              <a:chOff x="173038" y="333376"/>
              <a:chExt cx="360362" cy="6305550"/>
            </a:xfrm>
          </p:grpSpPr>
          <p:sp>
            <p:nvSpPr>
              <p:cNvPr id="5" name="Oval 4"/>
              <p:cNvSpPr/>
              <p:nvPr userDrawn="1"/>
            </p:nvSpPr>
            <p:spPr>
              <a:xfrm>
                <a:off x="173038" y="333376"/>
                <a:ext cx="360362"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chemeClr val="bg1"/>
                  </a:solidFill>
                </a:endParaRPr>
              </a:p>
              <a:p>
                <a:pPr algn="ctr" eaLnBrk="1" hangingPunct="1"/>
                <a:endParaRPr lang="en-US" altLang="zh-TW">
                  <a:solidFill>
                    <a:schemeClr val="bg1"/>
                  </a:solidFill>
                </a:endParaRPr>
              </a:p>
            </p:txBody>
          </p:sp>
          <p:sp>
            <p:nvSpPr>
              <p:cNvPr id="8" name="Oval 7"/>
              <p:cNvSpPr/>
              <p:nvPr userDrawn="1"/>
            </p:nvSpPr>
            <p:spPr>
              <a:xfrm rot="5400000">
                <a:off x="173831" y="926308"/>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9" name="Oval 8"/>
              <p:cNvSpPr/>
              <p:nvPr userDrawn="1"/>
            </p:nvSpPr>
            <p:spPr>
              <a:xfrm rot="5400000">
                <a:off x="172244" y="1521620"/>
                <a:ext cx="361950"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0" name="Oval 9"/>
              <p:cNvSpPr/>
              <p:nvPr userDrawn="1"/>
            </p:nvSpPr>
            <p:spPr>
              <a:xfrm rot="5400000">
                <a:off x="173831" y="2116933"/>
                <a:ext cx="358775" cy="360362"/>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1" name="Oval 10"/>
              <p:cNvSpPr/>
              <p:nvPr userDrawn="1"/>
            </p:nvSpPr>
            <p:spPr>
              <a:xfrm rot="5400000">
                <a:off x="173831" y="2710658"/>
                <a:ext cx="358775"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2" name="Oval 11"/>
              <p:cNvSpPr/>
              <p:nvPr userDrawn="1"/>
            </p:nvSpPr>
            <p:spPr>
              <a:xfrm rot="5400000">
                <a:off x="173831" y="3304383"/>
                <a:ext cx="358775" cy="360362"/>
              </a:xfrm>
              <a:prstGeom prst="ellipse">
                <a:avLst/>
              </a:prstGeom>
              <a:solidFill>
                <a:srgbClr val="FCD5B5"/>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3" name="Oval 12"/>
              <p:cNvSpPr/>
              <p:nvPr userDrawn="1"/>
            </p:nvSpPr>
            <p:spPr>
              <a:xfrm rot="5400000">
                <a:off x="172244" y="3899695"/>
                <a:ext cx="361950" cy="360362"/>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4" name="Oval 13"/>
              <p:cNvSpPr/>
              <p:nvPr userDrawn="1"/>
            </p:nvSpPr>
            <p:spPr>
              <a:xfrm rot="5400000">
                <a:off x="173831" y="4495008"/>
                <a:ext cx="358775" cy="360362"/>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5" name="Oval 14"/>
              <p:cNvSpPr/>
              <p:nvPr userDrawn="1"/>
            </p:nvSpPr>
            <p:spPr>
              <a:xfrm rot="5400000">
                <a:off x="173831" y="5682458"/>
                <a:ext cx="358775" cy="360362"/>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6" name="Oval 15"/>
              <p:cNvSpPr/>
              <p:nvPr userDrawn="1"/>
            </p:nvSpPr>
            <p:spPr>
              <a:xfrm rot="5400000">
                <a:off x="172244" y="6277770"/>
                <a:ext cx="361950" cy="360362"/>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grpSp>
        <p:grpSp>
          <p:nvGrpSpPr>
            <p:cNvPr id="35" name="群組 34"/>
            <p:cNvGrpSpPr/>
            <p:nvPr userDrawn="1"/>
          </p:nvGrpSpPr>
          <p:grpSpPr>
            <a:xfrm>
              <a:off x="104775" y="249238"/>
              <a:ext cx="877888" cy="6305550"/>
              <a:chOff x="104775" y="249238"/>
              <a:chExt cx="877888" cy="6305550"/>
            </a:xfrm>
          </p:grpSpPr>
          <p:sp>
            <p:nvSpPr>
              <p:cNvPr id="6" name="Oval 5"/>
              <p:cNvSpPr/>
              <p:nvPr userDrawn="1"/>
            </p:nvSpPr>
            <p:spPr>
              <a:xfrm>
                <a:off x="104775" y="249238"/>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7" name="Oval 6"/>
              <p:cNvSpPr/>
              <p:nvPr userDrawn="1"/>
            </p:nvSpPr>
            <p:spPr>
              <a:xfrm>
                <a:off x="622300" y="249238"/>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7" name="Oval 16"/>
              <p:cNvSpPr/>
              <p:nvPr userDrawn="1"/>
            </p:nvSpPr>
            <p:spPr>
              <a:xfrm>
                <a:off x="104775" y="842963"/>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8" name="Oval 17"/>
              <p:cNvSpPr/>
              <p:nvPr userDrawn="1"/>
            </p:nvSpPr>
            <p:spPr>
              <a:xfrm>
                <a:off x="622300" y="842963"/>
                <a:ext cx="360363" cy="358775"/>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19" name="Oval 18"/>
              <p:cNvSpPr/>
              <p:nvPr userDrawn="1"/>
            </p:nvSpPr>
            <p:spPr>
              <a:xfrm>
                <a:off x="104775" y="1436688"/>
                <a:ext cx="360363" cy="361950"/>
              </a:xfrm>
              <a:prstGeom prst="ellipse">
                <a:avLst/>
              </a:prstGeom>
              <a:solidFill>
                <a:srgbClr val="993ECD"/>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0" name="Oval 19"/>
              <p:cNvSpPr/>
              <p:nvPr userDrawn="1"/>
            </p:nvSpPr>
            <p:spPr>
              <a:xfrm>
                <a:off x="622300" y="1436688"/>
                <a:ext cx="360363" cy="361950"/>
              </a:xfrm>
              <a:prstGeom prst="ellipse">
                <a:avLst/>
              </a:prstGeom>
              <a:solidFill>
                <a:srgbClr val="2C1FD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1" name="Oval 20"/>
              <p:cNvSpPr/>
              <p:nvPr userDrawn="1"/>
            </p:nvSpPr>
            <p:spPr>
              <a:xfrm>
                <a:off x="104775" y="2033588"/>
                <a:ext cx="360363" cy="358775"/>
              </a:xfrm>
              <a:prstGeom prst="ellipse">
                <a:avLst/>
              </a:prstGeom>
              <a:solidFill>
                <a:srgbClr val="FF0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2" name="Oval 21"/>
              <p:cNvSpPr/>
              <p:nvPr userDrawn="1"/>
            </p:nvSpPr>
            <p:spPr>
              <a:xfrm>
                <a:off x="622300" y="2033588"/>
                <a:ext cx="360363" cy="358775"/>
              </a:xfrm>
              <a:prstGeom prst="ellipse">
                <a:avLst/>
              </a:prstGeom>
              <a:solidFill>
                <a:schemeClr val="accent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3" name="Oval 22"/>
              <p:cNvSpPr/>
              <p:nvPr userDrawn="1"/>
            </p:nvSpPr>
            <p:spPr>
              <a:xfrm>
                <a:off x="104775" y="2627313"/>
                <a:ext cx="360363" cy="358775"/>
              </a:xfrm>
              <a:prstGeom prst="ellipse">
                <a:avLst/>
              </a:prstGeom>
              <a:solidFill>
                <a:srgbClr val="4BACC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4" name="Oval 23"/>
              <p:cNvSpPr/>
              <p:nvPr userDrawn="1"/>
            </p:nvSpPr>
            <p:spPr>
              <a:xfrm>
                <a:off x="622300" y="2627313"/>
                <a:ext cx="360363" cy="358775"/>
              </a:xfrm>
              <a:prstGeom prst="ellipse">
                <a:avLst/>
              </a:prstGeom>
              <a:solidFill>
                <a:srgbClr val="FFFF6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5" name="Oval 24"/>
              <p:cNvSpPr/>
              <p:nvPr userDrawn="1"/>
            </p:nvSpPr>
            <p:spPr>
              <a:xfrm>
                <a:off x="104775" y="3221038"/>
                <a:ext cx="360363" cy="358775"/>
              </a:xfrm>
              <a:prstGeom prst="ellipse">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6" name="Oval 25"/>
              <p:cNvSpPr/>
              <p:nvPr userDrawn="1"/>
            </p:nvSpPr>
            <p:spPr>
              <a:xfrm>
                <a:off x="622300" y="3221038"/>
                <a:ext cx="360363" cy="358775"/>
              </a:xfrm>
              <a:prstGeom prst="ellipse">
                <a:avLst/>
              </a:prstGeom>
              <a:solidFill>
                <a:srgbClr val="C6D9F1"/>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7" name="Oval 26"/>
              <p:cNvSpPr/>
              <p:nvPr userDrawn="1"/>
            </p:nvSpPr>
            <p:spPr>
              <a:xfrm>
                <a:off x="104775" y="3814763"/>
                <a:ext cx="360363" cy="361950"/>
              </a:xfrm>
              <a:prstGeom prst="ellipse">
                <a:avLst/>
              </a:prstGeom>
              <a:solidFill>
                <a:srgbClr val="0080FF"/>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8" name="Oval 27"/>
              <p:cNvSpPr/>
              <p:nvPr userDrawn="1"/>
            </p:nvSpPr>
            <p:spPr>
              <a:xfrm>
                <a:off x="622300" y="3814763"/>
                <a:ext cx="360363" cy="361950"/>
              </a:xfrm>
              <a:prstGeom prst="ellipse">
                <a:avLst/>
              </a:prstGeom>
              <a:solidFill>
                <a:srgbClr val="E6B9B8"/>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29" name="Oval 28"/>
              <p:cNvSpPr/>
              <p:nvPr userDrawn="1"/>
            </p:nvSpPr>
            <p:spPr>
              <a:xfrm>
                <a:off x="104775" y="441166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0" name="Oval 29"/>
              <p:cNvSpPr/>
              <p:nvPr userDrawn="1"/>
            </p:nvSpPr>
            <p:spPr>
              <a:xfrm>
                <a:off x="622300" y="4411663"/>
                <a:ext cx="360363" cy="358775"/>
              </a:xfrm>
              <a:prstGeom prst="ellipse">
                <a:avLst/>
              </a:prstGeom>
              <a:solidFill>
                <a:schemeClr val="accent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1" name="Oval 30"/>
              <p:cNvSpPr/>
              <p:nvPr userDrawn="1"/>
            </p:nvSpPr>
            <p:spPr>
              <a:xfrm>
                <a:off x="104775" y="5599113"/>
                <a:ext cx="360363" cy="358775"/>
              </a:xfrm>
              <a:prstGeom prst="ellipse">
                <a:avLst/>
              </a:prstGeom>
              <a:solidFill>
                <a:srgbClr val="FF008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2" name="Oval 31"/>
              <p:cNvSpPr/>
              <p:nvPr userDrawn="1"/>
            </p:nvSpPr>
            <p:spPr>
              <a:xfrm>
                <a:off x="622300" y="5599113"/>
                <a:ext cx="360363" cy="358775"/>
              </a:xfrm>
              <a:prstGeom prst="ellipse">
                <a:avLst/>
              </a:prstGeom>
              <a:solidFill>
                <a:srgbClr val="FFFF00"/>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3" name="Oval 32"/>
              <p:cNvSpPr/>
              <p:nvPr userDrawn="1"/>
            </p:nvSpPr>
            <p:spPr>
              <a:xfrm>
                <a:off x="104775" y="6192838"/>
                <a:ext cx="360363" cy="361950"/>
              </a:xfrm>
              <a:prstGeom prst="ellipse">
                <a:avLst/>
              </a:prstGeom>
              <a:solidFill>
                <a:srgbClr val="F79646"/>
              </a:solidFill>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sp>
            <p:nvSpPr>
              <p:cNvPr id="34" name="Oval 33"/>
              <p:cNvSpPr/>
              <p:nvPr userDrawn="1"/>
            </p:nvSpPr>
            <p:spPr>
              <a:xfrm>
                <a:off x="622300" y="6192838"/>
                <a:ext cx="360363" cy="361950"/>
              </a:xfrm>
              <a:prstGeom prst="ellipse">
                <a:avLst/>
              </a:prstGeom>
              <a:ln>
                <a:noFill/>
              </a:ln>
              <a:effectLst/>
            </p:spPr>
            <p:style>
              <a:lnRef idx="1">
                <a:schemeClr val="accent1"/>
              </a:lnRef>
              <a:fillRef idx="3">
                <a:schemeClr val="accent1"/>
              </a:fillRef>
              <a:effectRef idx="2">
                <a:schemeClr val="accent1"/>
              </a:effectRef>
              <a:fontRef idx="minor">
                <a:schemeClr val="lt1"/>
              </a:fontRef>
            </p:style>
            <p:txBody>
              <a:bodyPr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zh-TW">
                  <a:solidFill>
                    <a:srgbClr val="FFFFFF"/>
                  </a:solidFill>
                </a:endParaRPr>
              </a:p>
            </p:txBody>
          </p:sp>
        </p:grpSp>
      </p:grpSp>
      <p:sp>
        <p:nvSpPr>
          <p:cNvPr id="1056" name="Rectangle 2"/>
          <p:cNvSpPr>
            <a:spLocks noGrp="1" noChangeArrowheads="1"/>
          </p:cNvSpPr>
          <p:nvPr userDrawn="1">
            <p:ph type="title"/>
          </p:nvPr>
        </p:nvSpPr>
        <p:spPr bwMode="auto">
          <a:xfrm>
            <a:off x="2419350" y="431800"/>
            <a:ext cx="6305550" cy="1223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zh-TW" dirty="0" smtClean="0"/>
              <a:t>Click to edit</a:t>
            </a:r>
          </a:p>
        </p:txBody>
      </p:sp>
      <p:sp>
        <p:nvSpPr>
          <p:cNvPr id="1057" name="Rectangle 3"/>
          <p:cNvSpPr>
            <a:spLocks noGrp="1" noChangeArrowheads="1"/>
          </p:cNvSpPr>
          <p:nvPr userDrawn="1">
            <p:ph type="body" idx="1"/>
          </p:nvPr>
        </p:nvSpPr>
        <p:spPr bwMode="auto">
          <a:xfrm>
            <a:off x="2419350" y="1912938"/>
            <a:ext cx="6305550" cy="4603750"/>
          </a:xfrm>
          <a:prstGeom prst="rect">
            <a:avLst/>
          </a:prstGeom>
          <a:noFill/>
          <a:ln>
            <a:noFill/>
          </a:ln>
          <a:effectLst/>
          <a:extLst>
            <a:ext uri="{909E8E84-426E-40DD-AFC4-6F175D3DCCD1}">
              <a14:hiddenFill xmlns:a14="http://schemas.microsoft.com/office/drawing/2010/main">
                <a:solidFill>
                  <a:srgbClr val="7FD7FC">
                    <a:alpha val="50195"/>
                  </a:srgbClr>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zh-TW" dirty="0" smtClean="0"/>
              <a:t>Click to edit Master text styles</a:t>
            </a:r>
          </a:p>
          <a:p>
            <a:pPr lvl="1"/>
            <a:r>
              <a:rPr lang="en-GB" altLang="zh-TW" dirty="0" smtClean="0"/>
              <a:t>Second level</a:t>
            </a:r>
          </a:p>
          <a:p>
            <a:pPr lvl="2"/>
            <a:r>
              <a:rPr lang="en-GB" altLang="zh-TW" dirty="0" smtClean="0"/>
              <a:t>Third level</a:t>
            </a:r>
          </a:p>
        </p:txBody>
      </p:sp>
    </p:spTree>
  </p:cSld>
  <p:clrMap bg1="lt1" tx1="dk1" bg2="lt2" tx2="dk2" accent1="accent1" accent2="accent2" accent3="accent3" accent4="accent4" accent5="accent5" accent6="accent6" hlink="hlink" folHlink="folHlink"/>
  <p:sldLayoutIdLst>
    <p:sldLayoutId id="2147483689" r:id="rId1"/>
    <p:sldLayoutId id="2147483677" r:id="rId2"/>
    <p:sldLayoutId id="2147483678" r:id="rId3"/>
    <p:sldLayoutId id="2147483679" r:id="rId4"/>
    <p:sldLayoutId id="2147483680" r:id="rId5"/>
    <p:sldLayoutId id="2147483681" r:id="rId6"/>
    <p:sldLayoutId id="2147483682" r:id="rId7"/>
    <p:sldLayoutId id="2147483683" r:id="rId8"/>
    <p:sldLayoutId id="2147483684" r:id="rId9"/>
    <p:sldLayoutId id="2147483685" r:id="rId10"/>
    <p:sldLayoutId id="2147483686" r:id="rId11"/>
    <p:sldLayoutId id="2147483687" r:id="rId12"/>
    <p:sldLayoutId id="2147483688" r:id="rId13"/>
  </p:sldLayoutIdLst>
  <p:transition>
    <p:wipe dir="r"/>
  </p:transition>
  <p:timing>
    <p:tnLst>
      <p:par>
        <p:cTn id="1" dur="indefinite" restart="never" nodeType="tmRoot"/>
      </p:par>
    </p:tnLst>
  </p:timing>
  <p:txStyles>
    <p:titleStyle>
      <a:lvl1pPr algn="l" rtl="0" eaLnBrk="0" fontAlgn="base" hangingPunct="0">
        <a:spcBef>
          <a:spcPts val="0"/>
        </a:spcBef>
        <a:spcAft>
          <a:spcPct val="0"/>
        </a:spcAft>
        <a:defRPr sz="4400" b="1">
          <a:solidFill>
            <a:schemeClr val="tx1">
              <a:lumMod val="85000"/>
              <a:lumOff val="15000"/>
            </a:schemeClr>
          </a:solidFill>
          <a:latin typeface="微軟正黑體" panose="020B0604030504040204" pitchFamily="34" charset="-120"/>
          <a:ea typeface="微軟正黑體" panose="020B0604030504040204" pitchFamily="34" charset="-120"/>
          <a:cs typeface="+mj-cs"/>
        </a:defRPr>
      </a:lvl1pPr>
      <a:lvl2pPr algn="ctr" rtl="0" eaLnBrk="0" fontAlgn="base" hangingPunct="0">
        <a:spcBef>
          <a:spcPct val="0"/>
        </a:spcBef>
        <a:spcAft>
          <a:spcPct val="0"/>
        </a:spcAft>
        <a:defRPr sz="4000" b="1">
          <a:solidFill>
            <a:schemeClr val="tx2"/>
          </a:solidFill>
          <a:latin typeface="Arial" charset="0"/>
          <a:cs typeface="Arial" charset="0"/>
        </a:defRPr>
      </a:lvl2pPr>
      <a:lvl3pPr algn="ctr" rtl="0" eaLnBrk="0" fontAlgn="base" hangingPunct="0">
        <a:spcBef>
          <a:spcPct val="0"/>
        </a:spcBef>
        <a:spcAft>
          <a:spcPct val="0"/>
        </a:spcAft>
        <a:defRPr sz="4000" b="1">
          <a:solidFill>
            <a:schemeClr val="tx2"/>
          </a:solidFill>
          <a:latin typeface="Arial" charset="0"/>
          <a:cs typeface="Arial" charset="0"/>
        </a:defRPr>
      </a:lvl3pPr>
      <a:lvl4pPr algn="ctr" rtl="0" eaLnBrk="0" fontAlgn="base" hangingPunct="0">
        <a:spcBef>
          <a:spcPct val="0"/>
        </a:spcBef>
        <a:spcAft>
          <a:spcPct val="0"/>
        </a:spcAft>
        <a:defRPr sz="4000" b="1">
          <a:solidFill>
            <a:schemeClr val="tx2"/>
          </a:solidFill>
          <a:latin typeface="Arial" charset="0"/>
          <a:cs typeface="Arial" charset="0"/>
        </a:defRPr>
      </a:lvl4pPr>
      <a:lvl5pPr algn="ctr" rtl="0" eaLnBrk="0" fontAlgn="base" hangingPunct="0">
        <a:spcBef>
          <a:spcPct val="0"/>
        </a:spcBef>
        <a:spcAft>
          <a:spcPct val="0"/>
        </a:spcAft>
        <a:defRPr sz="4000" b="1">
          <a:solidFill>
            <a:schemeClr val="tx2"/>
          </a:solidFill>
          <a:latin typeface="Arial" charset="0"/>
          <a:cs typeface="Arial" charset="0"/>
        </a:defRPr>
      </a:lvl5pPr>
      <a:lvl6pPr marL="457200" algn="ctr" rtl="0" fontAlgn="base">
        <a:spcBef>
          <a:spcPct val="0"/>
        </a:spcBef>
        <a:spcAft>
          <a:spcPct val="0"/>
        </a:spcAft>
        <a:defRPr sz="4000" b="1">
          <a:solidFill>
            <a:schemeClr val="tx2"/>
          </a:solidFill>
          <a:latin typeface="Arial" charset="0"/>
          <a:cs typeface="Arial" charset="0"/>
        </a:defRPr>
      </a:lvl6pPr>
      <a:lvl7pPr marL="914400" algn="ctr" rtl="0" fontAlgn="base">
        <a:spcBef>
          <a:spcPct val="0"/>
        </a:spcBef>
        <a:spcAft>
          <a:spcPct val="0"/>
        </a:spcAft>
        <a:defRPr sz="4000" b="1">
          <a:solidFill>
            <a:schemeClr val="tx2"/>
          </a:solidFill>
          <a:latin typeface="Arial" charset="0"/>
          <a:cs typeface="Arial" charset="0"/>
        </a:defRPr>
      </a:lvl7pPr>
      <a:lvl8pPr marL="1371600" algn="ctr" rtl="0" fontAlgn="base">
        <a:spcBef>
          <a:spcPct val="0"/>
        </a:spcBef>
        <a:spcAft>
          <a:spcPct val="0"/>
        </a:spcAft>
        <a:defRPr sz="4000" b="1">
          <a:solidFill>
            <a:schemeClr val="tx2"/>
          </a:solidFill>
          <a:latin typeface="Arial" charset="0"/>
          <a:cs typeface="Arial" charset="0"/>
        </a:defRPr>
      </a:lvl8pPr>
      <a:lvl9pPr marL="1828800" algn="ctr" rtl="0" fontAlgn="base">
        <a:spcBef>
          <a:spcPct val="0"/>
        </a:spcBef>
        <a:spcAft>
          <a:spcPct val="0"/>
        </a:spcAft>
        <a:defRPr sz="4000" b="1">
          <a:solidFill>
            <a:schemeClr val="tx2"/>
          </a:solidFill>
          <a:latin typeface="Arial" charset="0"/>
          <a:cs typeface="Arial" charset="0"/>
        </a:defRPr>
      </a:lvl9pPr>
    </p:titleStyle>
    <p:bodyStyle>
      <a:lvl1pPr marL="342900" indent="-342900" algn="just"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1pPr>
      <a:lvl2pPr marL="742950" indent="-285750" algn="just"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2pPr>
      <a:lvl3pPr marL="1143000" indent="-228600" algn="just"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3pPr>
      <a:lvl4pPr marL="1600200" indent="-228600" algn="l"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4pPr>
      <a:lvl5pPr marL="2057400" indent="-228600" algn="l" rtl="0" eaLnBrk="0" fontAlgn="base" hangingPunct="0">
        <a:spcBef>
          <a:spcPts val="0"/>
        </a:spcBef>
        <a:spcAft>
          <a:spcPct val="0"/>
        </a:spcAft>
        <a:buChar char="»"/>
        <a:defRPr sz="3200" b="0">
          <a:solidFill>
            <a:schemeClr val="tx1"/>
          </a:solidFill>
          <a:latin typeface="微軟正黑體" panose="020B0604030504040204" pitchFamily="34" charset="-120"/>
          <a:ea typeface="微軟正黑體" panose="020B0604030504040204" pitchFamily="34" charset="-120"/>
          <a:cs typeface="+mn-cs"/>
        </a:defRPr>
      </a:lvl5pPr>
      <a:lvl6pPr marL="2514600" indent="-228600" algn="l" rtl="0" fontAlgn="base">
        <a:spcBef>
          <a:spcPct val="20000"/>
        </a:spcBef>
        <a:spcAft>
          <a:spcPct val="0"/>
        </a:spcAft>
        <a:buChar char="»"/>
        <a:defRPr sz="2000" b="1">
          <a:solidFill>
            <a:schemeClr val="tx1"/>
          </a:solidFill>
          <a:latin typeface="+mn-lt"/>
          <a:cs typeface="+mn-cs"/>
        </a:defRPr>
      </a:lvl6pPr>
      <a:lvl7pPr marL="2971800" indent="-228600" algn="l" rtl="0" fontAlgn="base">
        <a:spcBef>
          <a:spcPct val="20000"/>
        </a:spcBef>
        <a:spcAft>
          <a:spcPct val="0"/>
        </a:spcAft>
        <a:buChar char="»"/>
        <a:defRPr sz="2000" b="1">
          <a:solidFill>
            <a:schemeClr val="tx1"/>
          </a:solidFill>
          <a:latin typeface="+mn-lt"/>
          <a:cs typeface="+mn-cs"/>
        </a:defRPr>
      </a:lvl7pPr>
      <a:lvl8pPr marL="3429000" indent="-228600" algn="l" rtl="0" fontAlgn="base">
        <a:spcBef>
          <a:spcPct val="20000"/>
        </a:spcBef>
        <a:spcAft>
          <a:spcPct val="0"/>
        </a:spcAft>
        <a:buChar char="»"/>
        <a:defRPr sz="2000" b="1">
          <a:solidFill>
            <a:schemeClr val="tx1"/>
          </a:solidFill>
          <a:latin typeface="+mn-lt"/>
          <a:cs typeface="+mn-cs"/>
        </a:defRPr>
      </a:lvl8pPr>
      <a:lvl9pPr marL="3886200" indent="-228600" algn="l" rtl="0" fontAlgn="base">
        <a:spcBef>
          <a:spcPct val="20000"/>
        </a:spcBef>
        <a:spcAft>
          <a:spcPct val="0"/>
        </a:spcAft>
        <a:buChar char="»"/>
        <a:defRPr sz="2000" b="1">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law.moj.gov.tw/LawClass/LawContent.aspx?pcode=C0000008" TargetMode="External"/><Relationship Id="rId2" Type="http://schemas.openxmlformats.org/officeDocument/2006/relationships/hyperlink" Target="http://www.fda.gov.tw/TC/index.aspx" TargetMode="External"/><Relationship Id="rId1" Type="http://schemas.openxmlformats.org/officeDocument/2006/relationships/slideLayout" Target="../slideLayouts/slideLayout2.xml"/><Relationship Id="rId4" Type="http://schemas.openxmlformats.org/officeDocument/2006/relationships/hyperlink" Target="http://www.bbc.co.uk/newsbeat/10004366"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www.wretch.cc/blog/meandduck"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Grp="1" noChangeArrowheads="1"/>
          </p:cNvSpPr>
          <p:nvPr>
            <p:ph type="ctrTitle"/>
          </p:nvPr>
        </p:nvSpPr>
        <p:spPr>
          <a:xfrm>
            <a:off x="1173162" y="3382963"/>
            <a:ext cx="6980237" cy="1528762"/>
          </a:xfrm>
          <a:solidFill>
            <a:srgbClr val="FFFFFF">
              <a:alpha val="90000"/>
            </a:srgbClr>
          </a:solidFill>
        </p:spPr>
        <p:txBody>
          <a:bodyPr/>
          <a:lstStyle/>
          <a:p>
            <a:pPr eaLnBrk="1" hangingPunct="1"/>
            <a:r>
              <a:rPr lang="zh-TW" altLang="zh-TW" dirty="0" smtClean="0">
                <a:latin typeface="微軟正黑體" panose="020B0604030504040204" pitchFamily="34" charset="-120"/>
                <a:ea typeface="微軟正黑體" panose="020B0604030504040204" pitchFamily="34" charset="-120"/>
              </a:rPr>
              <a:t>教育部</a:t>
            </a:r>
            <a:r>
              <a:rPr lang="en-US" altLang="zh-TW" dirty="0" smtClean="0">
                <a:latin typeface="微軟正黑體" panose="020B0604030504040204" pitchFamily="34" charset="-120"/>
                <a:ea typeface="微軟正黑體" panose="020B0604030504040204" pitchFamily="34" charset="-120"/>
              </a:rPr>
              <a:t>107</a:t>
            </a:r>
            <a:r>
              <a:rPr lang="zh-TW" altLang="en-US" dirty="0" smtClean="0">
                <a:latin typeface="微軟正黑體" panose="020B0604030504040204" pitchFamily="34" charset="-120"/>
                <a:ea typeface="微軟正黑體" panose="020B0604030504040204" pitchFamily="34" charset="-120"/>
              </a:rPr>
              <a:t>學</a:t>
            </a:r>
            <a:r>
              <a:rPr lang="zh-TW" altLang="zh-TW" dirty="0" smtClean="0">
                <a:latin typeface="微軟正黑體" panose="020B0604030504040204" pitchFamily="34" charset="-120"/>
                <a:ea typeface="微軟正黑體" panose="020B0604030504040204" pitchFamily="34" charset="-120"/>
              </a:rPr>
              <a:t>年</a:t>
            </a:r>
            <a:r>
              <a:rPr lang="zh-TW" altLang="zh-TW" dirty="0">
                <a:latin typeface="微軟正黑體" panose="020B0604030504040204" pitchFamily="34" charset="-120"/>
                <a:ea typeface="微軟正黑體" panose="020B0604030504040204" pitchFamily="34" charset="-120"/>
              </a:rPr>
              <a:t>藥物濫用防制問卷</a:t>
            </a:r>
            <a:r>
              <a:rPr lang="en-US" altLang="zh-TW" dirty="0">
                <a:latin typeface="微軟正黑體" panose="020B0604030504040204" pitchFamily="34" charset="-120"/>
                <a:ea typeface="微軟正黑體" panose="020B0604030504040204" pitchFamily="34" charset="-120"/>
              </a:rPr>
              <a:t> (</a:t>
            </a:r>
            <a:r>
              <a:rPr lang="zh-TW" altLang="en-US" dirty="0">
                <a:latin typeface="微軟正黑體" panose="020B0604030504040204" pitchFamily="34" charset="-120"/>
                <a:ea typeface="微軟正黑體" panose="020B0604030504040204" pitchFamily="34" charset="-120"/>
              </a:rPr>
              <a:t>國小版</a:t>
            </a:r>
            <a:r>
              <a:rPr lang="en-US" altLang="zh-TW" dirty="0">
                <a:latin typeface="微軟正黑體" panose="020B0604030504040204" pitchFamily="34" charset="-120"/>
                <a:ea typeface="微軟正黑體" panose="020B0604030504040204" pitchFamily="34" charset="-120"/>
              </a:rPr>
              <a:t>)</a:t>
            </a:r>
            <a:endParaRPr lang="en-GB" altLang="zh-TW" dirty="0" smtClean="0">
              <a:latin typeface="微軟正黑體" panose="020B0604030504040204" pitchFamily="34" charset="-120"/>
              <a:ea typeface="微軟正黑體" panose="020B0604030504040204" pitchFamily="34" charset="-120"/>
            </a:endParaRPr>
          </a:p>
        </p:txBody>
      </p:sp>
      <p:sp>
        <p:nvSpPr>
          <p:cNvPr id="3075" name="Rectangle 5"/>
          <p:cNvSpPr>
            <a:spLocks noGrp="1" noChangeArrowheads="1"/>
          </p:cNvSpPr>
          <p:nvPr>
            <p:ph type="subTitle" idx="1"/>
          </p:nvPr>
        </p:nvSpPr>
        <p:spPr>
          <a:xfrm>
            <a:off x="1173163" y="4911725"/>
            <a:ext cx="6716712" cy="1203325"/>
          </a:xfrm>
          <a:solidFill>
            <a:srgbClr val="FFFFFF">
              <a:alpha val="85000"/>
            </a:srgbClr>
          </a:solidFill>
        </p:spPr>
        <p:txBody>
          <a:bodyPr/>
          <a:lstStyle/>
          <a:p>
            <a:pPr>
              <a:spcBef>
                <a:spcPts val="0"/>
              </a:spcBef>
            </a:pPr>
            <a:r>
              <a:rPr lang="zh-TW" altLang="en-US" sz="3600" b="0" dirty="0" smtClean="0">
                <a:latin typeface="微軟正黑體" panose="020B0604030504040204" pitchFamily="34" charset="-120"/>
                <a:ea typeface="微軟正黑體" panose="020B0604030504040204" pitchFamily="34" charset="-120"/>
              </a:rPr>
              <a:t>知識題解答說明</a:t>
            </a:r>
            <a:endParaRPr lang="en-US" altLang="zh-TW" sz="3600" b="0" dirty="0" smtClean="0">
              <a:latin typeface="微軟正黑體" panose="020B0604030504040204" pitchFamily="34" charset="-120"/>
              <a:ea typeface="微軟正黑體" panose="020B0604030504040204" pitchFamily="34" charset="-120"/>
            </a:endParaRPr>
          </a:p>
          <a:p>
            <a:pPr>
              <a:spcBef>
                <a:spcPts val="0"/>
              </a:spcBef>
            </a:pPr>
            <a:r>
              <a:rPr lang="en-US" altLang="zh-TW" sz="3600" b="0" dirty="0" smtClean="0">
                <a:latin typeface="微軟正黑體" panose="020B0604030504040204" pitchFamily="34" charset="-120"/>
                <a:ea typeface="微軟正黑體" panose="020B0604030504040204" pitchFamily="34" charset="-120"/>
              </a:rPr>
              <a:t>(</a:t>
            </a:r>
            <a:r>
              <a:rPr lang="zh-TW" altLang="en-US" sz="3600" b="0" dirty="0" smtClean="0">
                <a:latin typeface="微軟正黑體" panose="020B0604030504040204" pitchFamily="34" charset="-120"/>
                <a:ea typeface="微軟正黑體" panose="020B0604030504040204" pitchFamily="34" charset="-120"/>
              </a:rPr>
              <a:t>共</a:t>
            </a:r>
            <a:r>
              <a:rPr lang="en-US" altLang="zh-TW" sz="3600" b="0" dirty="0" smtClean="0">
                <a:latin typeface="微軟正黑體" panose="020B0604030504040204" pitchFamily="34" charset="-120"/>
                <a:ea typeface="微軟正黑體" panose="020B0604030504040204" pitchFamily="34" charset="-120"/>
              </a:rPr>
              <a:t>10</a:t>
            </a:r>
            <a:r>
              <a:rPr lang="zh-TW" altLang="en-US" sz="3600" b="0" dirty="0" smtClean="0">
                <a:latin typeface="微軟正黑體" panose="020B0604030504040204" pitchFamily="34" charset="-120"/>
                <a:ea typeface="微軟正黑體" panose="020B0604030504040204" pitchFamily="34" charset="-120"/>
              </a:rPr>
              <a:t>題</a:t>
            </a:r>
            <a:r>
              <a:rPr lang="en-US" altLang="zh-TW" sz="3600" b="0" dirty="0" smtClean="0">
                <a:latin typeface="微軟正黑體" panose="020B0604030504040204" pitchFamily="34" charset="-120"/>
                <a:ea typeface="微軟正黑體" panose="020B0604030504040204" pitchFamily="34" charset="-120"/>
              </a:rPr>
              <a:t>)</a:t>
            </a:r>
            <a:endParaRPr lang="zh-TW" altLang="en-US" sz="3600" b="0" dirty="0">
              <a:latin typeface="微軟正黑體" panose="020B0604030504040204" pitchFamily="34" charset="-120"/>
              <a:ea typeface="微軟正黑體" panose="020B0604030504040204" pitchFamily="34" charset="-120"/>
            </a:endParaRPr>
          </a:p>
        </p:txBody>
      </p:sp>
    </p:spTree>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sz="4400" dirty="0" smtClean="0">
                <a:latin typeface="微軟正黑體" panose="020B0604030504040204" pitchFamily="34" charset="-120"/>
                <a:ea typeface="微軟正黑體" panose="020B0604030504040204" pitchFamily="34" charset="-120"/>
              </a:rPr>
              <a:t>51.</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4400" b="1" dirty="0"/>
              <a:t>非法藥物</a:t>
            </a:r>
            <a:r>
              <a:rPr lang="zh-TW" altLang="zh-TW" sz="3600" dirty="0"/>
              <a:t>偽裝成的毒郵票、毒咖啡包、毒菸品、毒糖果</a:t>
            </a:r>
            <a:r>
              <a:rPr lang="en-US" altLang="zh-TW" sz="3600" dirty="0"/>
              <a:t>…</a:t>
            </a:r>
            <a:r>
              <a:rPr lang="zh-TW" altLang="zh-TW" sz="3600" dirty="0"/>
              <a:t>等，毒性會比較低。</a:t>
            </a:r>
            <a:endParaRPr lang="en-US" altLang="zh-TW" sz="3600" b="0" dirty="0">
              <a:latin typeface="微軟正黑體" panose="020B0604030504040204" pitchFamily="34" charset="-120"/>
              <a:ea typeface="微軟正黑體" panose="020B0604030504040204" pitchFamily="34" charset="-120"/>
            </a:endParaRPr>
          </a:p>
        </p:txBody>
      </p:sp>
      <p:pic>
        <p:nvPicPr>
          <p:cNvPr id="8"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l="64941" b="42500"/>
          <a:stretch/>
        </p:blipFill>
        <p:spPr bwMode="auto">
          <a:xfrm>
            <a:off x="6153148" y="3071811"/>
            <a:ext cx="2857501" cy="351487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 calcmode="lin" valueType="num">
                                      <p:cBhvr additive="base">
                                        <p:cTn id="7" dur="500" fill="hold"/>
                                        <p:tgtEl>
                                          <p:spTgt spid="8"/>
                                        </p:tgtEl>
                                        <p:attrNameLst>
                                          <p:attrName>ppt_x</p:attrName>
                                        </p:attrNameLst>
                                      </p:cBhvr>
                                      <p:tavLst>
                                        <p:tav tm="0">
                                          <p:val>
                                            <p:strVal val="#ppt_x"/>
                                          </p:val>
                                        </p:tav>
                                        <p:tav tm="100000">
                                          <p:val>
                                            <p:strVal val="#ppt_x"/>
                                          </p:val>
                                        </p:tav>
                                      </p:tavLst>
                                    </p:anim>
                                    <p:anim calcmode="lin" valueType="num">
                                      <p:cBhvr additive="base">
                                        <p:cTn id="8"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latin typeface="微軟正黑體" panose="020B0604030504040204" pitchFamily="34" charset="-120"/>
                <a:ea typeface="微軟正黑體" panose="020B0604030504040204" pitchFamily="34" charset="-120"/>
              </a:rPr>
              <a:t>51.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844906"/>
            <a:ext cx="6305550" cy="4603750"/>
          </a:xfrm>
        </p:spPr>
        <p:txBody>
          <a:bodyPr/>
          <a:lstStyle/>
          <a:p>
            <a:pPr algn="l" eaLnBrk="1" hangingPunct="1"/>
            <a:r>
              <a:rPr lang="zh-TW" altLang="en-US" sz="3000" dirty="0"/>
              <a:t>毒咖啡外觀包裝包羅萬象，除了毒咖啡，也有茶包、糖果等，讓不知情的</a:t>
            </a:r>
            <a:r>
              <a:rPr lang="zh-TW" altLang="en-US" sz="3000" dirty="0" smtClean="0"/>
              <a:t>民眾誤食。</a:t>
            </a:r>
            <a:endParaRPr lang="en-US" altLang="zh-TW" sz="3000" dirty="0" smtClean="0"/>
          </a:p>
          <a:p>
            <a:pPr algn="l" eaLnBrk="1" hangingPunct="1"/>
            <a:r>
              <a:rPr lang="zh-TW" altLang="en-US" sz="3000" dirty="0" smtClean="0"/>
              <a:t>提醒同學，</a:t>
            </a:r>
            <a:r>
              <a:rPr lang="zh-TW" altLang="en-US" sz="3000" dirty="0"/>
              <a:t>應隨時保持警覺性，留意自身安全，也不隨意接受已開封或他人送的飲料與食物</a:t>
            </a:r>
            <a:r>
              <a:rPr lang="zh-TW" altLang="en-US" sz="3000" dirty="0" smtClean="0"/>
              <a:t>，要</a:t>
            </a:r>
            <a:r>
              <a:rPr lang="zh-TW" altLang="en-US" sz="3000" dirty="0"/>
              <a:t>特別注意是否有經拆封過</a:t>
            </a:r>
            <a:r>
              <a:rPr lang="zh-TW" altLang="en-US" sz="3000" dirty="0" smtClean="0"/>
              <a:t>；對於</a:t>
            </a:r>
            <a:r>
              <a:rPr lang="zh-TW" altLang="en-US" sz="3000" dirty="0"/>
              <a:t>隨身攜帶的飲料也應提高警覺，保持在視線範圍之內，避免在不知不覺中遭受毒害。</a:t>
            </a:r>
            <a:endParaRPr lang="en-US" altLang="zh-TW" sz="3000" b="0" dirty="0" smtClean="0"/>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ctrTitle"/>
          </p:nvPr>
        </p:nvSpPr>
        <p:spPr>
          <a:xfrm>
            <a:off x="1314450" y="1668463"/>
            <a:ext cx="7029450" cy="1143000"/>
          </a:xfrm>
        </p:spPr>
        <p:txBody>
          <a:bodyPr/>
          <a:lstStyle/>
          <a:p>
            <a:r>
              <a:rPr lang="zh-TW" altLang="en-US" dirty="0" smtClean="0">
                <a:solidFill>
                  <a:schemeClr val="bg2">
                    <a:lumMod val="75000"/>
                  </a:schemeClr>
                </a:solidFill>
              </a:rPr>
              <a:t>接下來</a:t>
            </a:r>
            <a:r>
              <a:rPr lang="en-US" altLang="zh-TW" dirty="0" smtClean="0">
                <a:solidFill>
                  <a:schemeClr val="bg2">
                    <a:lumMod val="75000"/>
                  </a:schemeClr>
                </a:solidFill>
              </a:rPr>
              <a:t>~</a:t>
            </a:r>
            <a:endParaRPr lang="zh-TW" altLang="en-US" dirty="0">
              <a:solidFill>
                <a:schemeClr val="bg2">
                  <a:lumMod val="75000"/>
                </a:schemeClr>
              </a:solidFill>
            </a:endParaRPr>
          </a:p>
        </p:txBody>
      </p:sp>
      <p:sp>
        <p:nvSpPr>
          <p:cNvPr id="3" name="副標題 2"/>
          <p:cNvSpPr>
            <a:spLocks noGrp="1"/>
          </p:cNvSpPr>
          <p:nvPr>
            <p:ph type="subTitle" idx="1"/>
          </p:nvPr>
        </p:nvSpPr>
        <p:spPr>
          <a:xfrm>
            <a:off x="1314450" y="2838450"/>
            <a:ext cx="7219950" cy="1752600"/>
          </a:xfrm>
        </p:spPr>
        <p:txBody>
          <a:bodyPr/>
          <a:lstStyle/>
          <a:p>
            <a:r>
              <a:rPr lang="zh-TW" altLang="en-US" sz="6000" b="1" dirty="0">
                <a:solidFill>
                  <a:schemeClr val="bg2">
                    <a:lumMod val="10000"/>
                  </a:schemeClr>
                </a:solidFill>
              </a:rPr>
              <a:t>繼續挑戰</a:t>
            </a:r>
            <a:r>
              <a:rPr lang="zh-TW" altLang="en-US" sz="6000" b="1" dirty="0" smtClean="0">
                <a:solidFill>
                  <a:schemeClr val="bg2">
                    <a:lumMod val="10000"/>
                  </a:schemeClr>
                </a:solidFill>
              </a:rPr>
              <a:t>「選擇題」</a:t>
            </a:r>
            <a:endParaRPr lang="zh-TW" altLang="en-US" sz="6000" b="1" dirty="0">
              <a:solidFill>
                <a:schemeClr val="bg2">
                  <a:lumMod val="10000"/>
                </a:schemeClr>
              </a:solidFill>
            </a:endParaRPr>
          </a:p>
        </p:txBody>
      </p:sp>
      <p:pic>
        <p:nvPicPr>
          <p:cNvPr id="8194" name="Picture 2" descr="ç¸éåç"/>
          <p:cNvPicPr>
            <a:picLocks noChangeAspect="1" noChangeArrowheads="1"/>
          </p:cNvPicPr>
          <p:nvPr/>
        </p:nvPicPr>
        <p:blipFill>
          <a:blip r:embed="rId2" cstate="print">
            <a:extLst>
              <a:ext uri="{BEBA8EAE-BF5A-486C-A8C5-ECC9F3942E4B}">
                <a14:imgProps xmlns:a14="http://schemas.microsoft.com/office/drawing/2010/main">
                  <a14:imgLayer r:embed="rId3">
                    <a14:imgEffect>
                      <a14:backgroundRemoval t="0" b="100000" l="2375" r="98542">
                        <a14:foregroundMark x1="71917" y1="23611" x2="24875" y2="46389"/>
                        <a14:foregroundMark x1="72625" y1="34556" x2="32375" y2="51833"/>
                      </a14:backgroundRemoval>
                    </a14:imgEffect>
                  </a14:imgLayer>
                </a14:imgProps>
              </a:ext>
              <a:ext uri="{28A0092B-C50C-407E-A947-70E740481C1C}">
                <a14:useLocalDpi xmlns:a14="http://schemas.microsoft.com/office/drawing/2010/main" val="0"/>
              </a:ext>
            </a:extLst>
          </a:blip>
          <a:srcRect/>
          <a:stretch>
            <a:fillRect/>
          </a:stretch>
        </p:blipFill>
        <p:spPr bwMode="auto">
          <a:xfrm>
            <a:off x="5927725" y="3676650"/>
            <a:ext cx="2794000" cy="20955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174236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sz="4400" dirty="0" smtClean="0">
                <a:latin typeface="微軟正黑體" panose="020B0604030504040204" pitchFamily="34" charset="-120"/>
                <a:ea typeface="微軟正黑體" panose="020B0604030504040204" pitchFamily="34" charset="-120"/>
              </a:rPr>
              <a:t>52.</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438399" y="1655763"/>
            <a:ext cx="6305551" cy="4603750"/>
          </a:xfrm>
        </p:spPr>
        <p:txBody>
          <a:bodyPr/>
          <a:lstStyle/>
          <a:p>
            <a:pPr marL="0" indent="0">
              <a:buNone/>
            </a:pPr>
            <a:r>
              <a:rPr lang="zh-TW" altLang="zh-TW" sz="3600" dirty="0"/>
              <a:t>毒品危害防制中心設有</a:t>
            </a:r>
            <a:r>
              <a:rPr lang="en-US" altLang="zh-TW" sz="3600" dirty="0"/>
              <a:t>24</a:t>
            </a:r>
            <a:r>
              <a:rPr lang="zh-TW" altLang="zh-TW" sz="3600" dirty="0"/>
              <a:t>小時</a:t>
            </a:r>
            <a:r>
              <a:rPr lang="zh-TW" altLang="zh-TW" sz="4000" b="1" dirty="0"/>
              <a:t>免付費戒毒成功專線電話</a:t>
            </a:r>
            <a:r>
              <a:rPr lang="zh-TW" altLang="zh-TW" sz="3600" dirty="0"/>
              <a:t>，其電話號碼是多少</a:t>
            </a:r>
            <a:r>
              <a:rPr lang="zh-TW" altLang="zh-TW" sz="3600" dirty="0" smtClean="0"/>
              <a:t>？</a:t>
            </a:r>
            <a:endParaRPr lang="en-US" altLang="zh-TW" sz="3600" dirty="0" smtClean="0"/>
          </a:p>
          <a:p>
            <a:pPr marL="0" indent="0">
              <a:buNone/>
            </a:pPr>
            <a:endParaRPr lang="en-US" altLang="zh-TW" sz="3600" dirty="0" smtClean="0"/>
          </a:p>
          <a:p>
            <a:pPr marL="971550" lvl="1" indent="-514350">
              <a:buFont typeface="Wingdings" panose="05000000000000000000" pitchFamily="2" charset="2"/>
              <a:buAutoNum type="circleNumWdWhitePlain"/>
            </a:pPr>
            <a:r>
              <a:rPr lang="en-US" altLang="zh-TW" dirty="0" smtClean="0"/>
              <a:t>0800-770885</a:t>
            </a:r>
            <a:endParaRPr lang="zh-TW" altLang="zh-TW" dirty="0"/>
          </a:p>
          <a:p>
            <a:pPr marL="971550" lvl="1" indent="-514350">
              <a:buFont typeface="Wingdings" panose="05000000000000000000" pitchFamily="2" charset="2"/>
              <a:buAutoNum type="circleNumWdWhitePlain"/>
            </a:pPr>
            <a:r>
              <a:rPr lang="en-US" altLang="zh-TW" dirty="0"/>
              <a:t>0800-085717</a:t>
            </a:r>
            <a:endParaRPr lang="zh-TW" altLang="zh-TW" dirty="0"/>
          </a:p>
          <a:p>
            <a:pPr marL="971550" lvl="1" indent="-514350">
              <a:buFont typeface="Wingdings" panose="05000000000000000000" pitchFamily="2" charset="2"/>
              <a:buAutoNum type="circleNumWdWhitePlain"/>
            </a:pPr>
            <a:r>
              <a:rPr lang="en-US" altLang="zh-TW" dirty="0"/>
              <a:t>0800-531531</a:t>
            </a:r>
            <a:endParaRPr lang="zh-TW" altLang="zh-TW" dirty="0"/>
          </a:p>
          <a:p>
            <a:pPr marL="971550" lvl="1" indent="-514350">
              <a:buFont typeface="Wingdings" panose="05000000000000000000" pitchFamily="2" charset="2"/>
              <a:buAutoNum type="circleNumWdWhitePlain"/>
            </a:pPr>
            <a:r>
              <a:rPr lang="en-US" altLang="zh-TW" dirty="0"/>
              <a:t>0800-636363</a:t>
            </a:r>
            <a:endParaRPr lang="zh-TW" altLang="zh-TW" dirty="0"/>
          </a:p>
          <a:p>
            <a:pPr marL="0" indent="0">
              <a:buNone/>
            </a:pPr>
            <a:endParaRPr lang="en-US" altLang="zh-TW" sz="3600" b="0" dirty="0">
              <a:latin typeface="微軟正黑體" panose="020B0604030504040204" pitchFamily="34" charset="-120"/>
              <a:ea typeface="微軟正黑體" panose="020B0604030504040204" pitchFamily="34" charset="-120"/>
            </a:endParaRPr>
          </a:p>
        </p:txBody>
      </p:sp>
      <p:pic>
        <p:nvPicPr>
          <p:cNvPr id="3" name="圖片 2"/>
          <p:cNvPicPr>
            <a:picLocks noChangeAspect="1"/>
          </p:cNvPicPr>
          <p:nvPr/>
        </p:nvPicPr>
        <p:blipFill rotWithShape="1">
          <a:blip r:embed="rId3">
            <a:extLst>
              <a:ext uri="{28A0092B-C50C-407E-A947-70E740481C1C}">
                <a14:useLocalDpi xmlns:a14="http://schemas.microsoft.com/office/drawing/2010/main" val="0"/>
              </a:ext>
            </a:extLst>
          </a:blip>
          <a:srcRect r="50000" b="53056"/>
          <a:stretch/>
        </p:blipFill>
        <p:spPr>
          <a:xfrm>
            <a:off x="-469900" y="3638550"/>
            <a:ext cx="3175000" cy="3219450"/>
          </a:xfrm>
          <a:prstGeom prst="rect">
            <a:avLst/>
          </a:prstGeom>
        </p:spPr>
      </p:pic>
    </p:spTree>
    <p:extLst>
      <p:ext uri="{BB962C8B-B14F-4D97-AF65-F5344CB8AC3E}">
        <p14:creationId xmlns:p14="http://schemas.microsoft.com/office/powerpoint/2010/main" val="33466348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223254"/>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sz="4400" dirty="0" smtClean="0">
                <a:latin typeface="微軟正黑體" panose="020B0604030504040204" pitchFamily="34" charset="-120"/>
                <a:ea typeface="微軟正黑體" panose="020B0604030504040204" pitchFamily="34" charset="-120"/>
              </a:rPr>
              <a:t>53.</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438400" y="1447217"/>
            <a:ext cx="6076950" cy="4603750"/>
          </a:xfrm>
        </p:spPr>
        <p:txBody>
          <a:bodyPr/>
          <a:lstStyle/>
          <a:p>
            <a:pPr marL="0" indent="0">
              <a:buNone/>
            </a:pPr>
            <a:r>
              <a:rPr lang="zh-TW" altLang="zh-TW" sz="3600" dirty="0"/>
              <a:t>下列有關</a:t>
            </a:r>
            <a:r>
              <a:rPr lang="zh-TW" altLang="zh-TW" sz="4400" b="1" dirty="0"/>
              <a:t>非法藥物</a:t>
            </a:r>
            <a:r>
              <a:rPr lang="zh-TW" altLang="zh-TW" sz="3600" dirty="0"/>
              <a:t>的敘述，何者</a:t>
            </a:r>
            <a:r>
              <a:rPr lang="zh-TW" altLang="zh-TW" sz="4400" b="1" u="sng" dirty="0"/>
              <a:t>錯誤</a:t>
            </a:r>
            <a:r>
              <a:rPr lang="zh-TW" altLang="zh-TW" sz="3600" dirty="0" smtClean="0"/>
              <a:t>？</a:t>
            </a:r>
            <a:endParaRPr lang="en-US" altLang="zh-TW" sz="3600" b="0" dirty="0">
              <a:latin typeface="微軟正黑體" panose="020B0604030504040204" pitchFamily="34" charset="-120"/>
              <a:ea typeface="微軟正黑體" panose="020B0604030504040204" pitchFamily="34" charset="-120"/>
            </a:endParaRPr>
          </a:p>
          <a:p>
            <a:pPr marL="742950" lvl="0" indent="-742950">
              <a:buFont typeface="Wingdings" panose="05000000000000000000" pitchFamily="2" charset="2"/>
              <a:buAutoNum type="circleNumWdWhitePlain"/>
            </a:pPr>
            <a:endParaRPr lang="en-US" altLang="zh-TW" dirty="0" smtClean="0"/>
          </a:p>
          <a:p>
            <a:pPr marL="742950" lvl="0" indent="-742950">
              <a:buFont typeface="Wingdings" panose="05000000000000000000" pitchFamily="2" charset="2"/>
              <a:buAutoNum type="circleNumWdWhitePlain"/>
            </a:pPr>
            <a:r>
              <a:rPr lang="zh-TW" altLang="zh-TW" dirty="0" smtClean="0"/>
              <a:t>臺灣</a:t>
            </a:r>
            <a:r>
              <a:rPr lang="zh-TW" altLang="zh-TW" dirty="0"/>
              <a:t>的非法藥物共分四級</a:t>
            </a:r>
          </a:p>
          <a:p>
            <a:pPr marL="742950" lvl="0" indent="-742950">
              <a:buFont typeface="Wingdings" panose="05000000000000000000" pitchFamily="2" charset="2"/>
              <a:buAutoNum type="circleNumWdWhitePlain"/>
            </a:pPr>
            <a:r>
              <a:rPr lang="zh-TW" altLang="zh-TW" dirty="0"/>
              <a:t>只要意志力夠強，偶爾使用非法藥物也不會</a:t>
            </a:r>
            <a:r>
              <a:rPr lang="zh-TW" altLang="zh-TW" dirty="0" smtClean="0"/>
              <a:t>成癮</a:t>
            </a:r>
            <a:endParaRPr lang="zh-TW" altLang="zh-TW" dirty="0"/>
          </a:p>
          <a:p>
            <a:pPr marL="742950" lvl="0" indent="-742950">
              <a:buFont typeface="Wingdings" panose="05000000000000000000" pitchFamily="2" charset="2"/>
              <a:buAutoNum type="circleNumWdWhitePlain"/>
            </a:pPr>
            <a:r>
              <a:rPr lang="zh-TW" altLang="zh-TW" dirty="0"/>
              <a:t>若曾使用非法藥物，可向學校師長求助</a:t>
            </a:r>
          </a:p>
          <a:p>
            <a:pPr marL="742950" lvl="0" indent="-742950">
              <a:buFont typeface="Wingdings" panose="05000000000000000000" pitchFamily="2" charset="2"/>
              <a:buAutoNum type="circleNumWdWhitePlain"/>
            </a:pPr>
            <a:r>
              <a:rPr lang="zh-TW" altLang="zh-TW" dirty="0"/>
              <a:t>運輸或販賣非法藥物都是違法的行為</a:t>
            </a:r>
          </a:p>
          <a:p>
            <a:pPr marL="0" indent="0">
              <a:buNone/>
            </a:pPr>
            <a:endParaRPr lang="en-US" altLang="zh-TW" sz="3600" b="0" dirty="0">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l="52399" r="6501" b="56962"/>
          <a:stretch/>
        </p:blipFill>
        <p:spPr>
          <a:xfrm>
            <a:off x="-171450" y="3657600"/>
            <a:ext cx="2609850" cy="2951559"/>
          </a:xfrm>
          <a:prstGeom prst="rect">
            <a:avLst/>
          </a:prstGeom>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a:t>選擇</a:t>
            </a:r>
            <a:r>
              <a:rPr lang="zh-TW" altLang="en-US" dirty="0" smtClean="0">
                <a:latin typeface="微軟正黑體" panose="020B0604030504040204" pitchFamily="34" charset="-120"/>
                <a:ea typeface="微軟正黑體" panose="020B0604030504040204" pitchFamily="34" charset="-120"/>
              </a:rPr>
              <a:t>題  </a:t>
            </a:r>
            <a:r>
              <a:rPr lang="en-US" altLang="zh-TW" dirty="0" smtClean="0">
                <a:latin typeface="微軟正黑體" panose="020B0604030504040204" pitchFamily="34" charset="-120"/>
                <a:ea typeface="微軟正黑體" panose="020B0604030504040204" pitchFamily="34" charset="-120"/>
              </a:rPr>
              <a:t>53.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655763"/>
            <a:ext cx="6305550" cy="4603750"/>
          </a:xfrm>
        </p:spPr>
        <p:txBody>
          <a:bodyPr/>
          <a:lstStyle/>
          <a:p>
            <a:pPr marL="0" indent="0">
              <a:buNone/>
            </a:pPr>
            <a:r>
              <a:rPr lang="en-US" altLang="zh-TW" b="1" dirty="0" smtClean="0"/>
              <a:t>【</a:t>
            </a:r>
            <a:r>
              <a:rPr lang="zh-TW" altLang="en-US" b="1" dirty="0" smtClean="0"/>
              <a:t>毒品</a:t>
            </a:r>
            <a:r>
              <a:rPr lang="zh-TW" altLang="en-US" b="1" dirty="0"/>
              <a:t>危害防制</a:t>
            </a:r>
            <a:r>
              <a:rPr lang="zh-TW" altLang="en-US" b="1" dirty="0" smtClean="0"/>
              <a:t>條例</a:t>
            </a:r>
            <a:r>
              <a:rPr lang="en-US" altLang="zh-TW" b="1" dirty="0" smtClean="0"/>
              <a:t>】</a:t>
            </a:r>
            <a:endParaRPr lang="en-US" altLang="zh-TW" b="1" dirty="0"/>
          </a:p>
          <a:p>
            <a:r>
              <a:rPr lang="zh-TW" altLang="zh-TW" dirty="0" smtClean="0"/>
              <a:t>第二</a:t>
            </a:r>
            <a:r>
              <a:rPr lang="zh-TW" altLang="zh-TW" dirty="0"/>
              <a:t>條：本條例所稱毒品，指具有成癮性、濫用性及對社會危害性之麻醉藥品與其製品及影響精神物質與其製品。又</a:t>
            </a:r>
            <a:r>
              <a:rPr lang="zh-TW" altLang="zh-TW" b="1" u="sng" dirty="0"/>
              <a:t>依其成癮性、濫用性及對社會危害性將毒品區分為四級。</a:t>
            </a:r>
          </a:p>
          <a:p>
            <a:r>
              <a:rPr lang="zh-TW" altLang="zh-TW" dirty="0" smtClean="0"/>
              <a:t>第</a:t>
            </a:r>
            <a:r>
              <a:rPr lang="zh-TW" altLang="zh-TW" dirty="0"/>
              <a:t>四至十一條摘述：製造、</a:t>
            </a:r>
            <a:r>
              <a:rPr lang="zh-TW" altLang="zh-TW" b="1" u="sng" dirty="0"/>
              <a:t>運輸、販賣、意圖販賣</a:t>
            </a:r>
            <a:r>
              <a:rPr lang="zh-TW" altLang="zh-TW" dirty="0"/>
              <a:t>、以強暴、脅迫、欺瞞或其他</a:t>
            </a:r>
            <a:r>
              <a:rPr lang="zh-TW" altLang="zh-TW" dirty="0" smtClean="0"/>
              <a:t>非法</a:t>
            </a:r>
            <a:endParaRPr lang="zh-TW" altLang="en-US" dirty="0"/>
          </a:p>
        </p:txBody>
      </p:sp>
      <p:pic>
        <p:nvPicPr>
          <p:cNvPr id="5"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5011" y="4436010"/>
            <a:ext cx="2582368" cy="2263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076450" y="374650"/>
            <a:ext cx="6305550" cy="1223963"/>
          </a:xfrm>
        </p:spPr>
        <p:txBody>
          <a:bodyPr/>
          <a:lstStyle/>
          <a:p>
            <a:pPr algn="l" eaLnBrk="1" hangingPunct="1"/>
            <a:r>
              <a:rPr lang="zh-TW" altLang="en-US" dirty="0"/>
              <a:t>選擇</a:t>
            </a:r>
            <a:r>
              <a:rPr lang="zh-TW" altLang="en-US" dirty="0" smtClean="0">
                <a:latin typeface="微軟正黑體" panose="020B0604030504040204" pitchFamily="34" charset="-120"/>
                <a:ea typeface="微軟正黑體" panose="020B0604030504040204" pitchFamily="34" charset="-120"/>
              </a:rPr>
              <a:t>題  </a:t>
            </a:r>
            <a:r>
              <a:rPr lang="en-US" altLang="zh-TW" dirty="0" smtClean="0">
                <a:latin typeface="微軟正黑體" panose="020B0604030504040204" pitchFamily="34" charset="-120"/>
                <a:ea typeface="微軟正黑體" panose="020B0604030504040204" pitchFamily="34" charset="-120"/>
              </a:rPr>
              <a:t>53.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038350" y="1493838"/>
            <a:ext cx="7029450" cy="4603750"/>
          </a:xfrm>
        </p:spPr>
        <p:txBody>
          <a:bodyPr/>
          <a:lstStyle/>
          <a:p>
            <a:pPr marL="0" indent="0" algn="l">
              <a:buNone/>
            </a:pPr>
            <a:r>
              <a:rPr lang="zh-TW" altLang="en-US" sz="2800" b="1" dirty="0"/>
              <a:t>發現青少年吸毒時，應採取的行動：</a:t>
            </a:r>
            <a:endParaRPr lang="en-US" altLang="zh-TW" sz="2800" b="1" dirty="0"/>
          </a:p>
          <a:p>
            <a:pPr algn="l">
              <a:buFont typeface="Wingdings" panose="05000000000000000000" pitchFamily="2" charset="2"/>
              <a:buChar char="p"/>
            </a:pPr>
            <a:r>
              <a:rPr lang="zh-TW" altLang="en-US" sz="2800" dirty="0" smtClean="0"/>
              <a:t>不要</a:t>
            </a:r>
            <a:r>
              <a:rPr lang="zh-TW" altLang="en-US" sz="2800" dirty="0"/>
              <a:t>情緒化，好好跟青少年朋友談一談，並表示</a:t>
            </a:r>
            <a:r>
              <a:rPr lang="zh-TW" altLang="en-US" sz="2800" dirty="0" smtClean="0"/>
              <a:t>關心</a:t>
            </a:r>
            <a:endParaRPr lang="en-US" altLang="zh-TW" sz="2800" dirty="0" smtClean="0"/>
          </a:p>
          <a:p>
            <a:pPr algn="l">
              <a:buFont typeface="Wingdings" panose="05000000000000000000" pitchFamily="2" charset="2"/>
              <a:buChar char="p"/>
            </a:pPr>
            <a:r>
              <a:rPr lang="zh-TW" altLang="en-US" sz="2800" dirty="0" smtClean="0"/>
              <a:t>家長</a:t>
            </a:r>
            <a:r>
              <a:rPr lang="zh-TW" altLang="en-US" sz="2800" dirty="0"/>
              <a:t>除了自己瞭解問題實際況狀外</a:t>
            </a:r>
            <a:r>
              <a:rPr lang="zh-TW" altLang="en-US" sz="2800" dirty="0" smtClean="0"/>
              <a:t>，也要</a:t>
            </a:r>
            <a:r>
              <a:rPr lang="zh-TW" altLang="en-US" sz="2800" dirty="0"/>
              <a:t>學校輔導人員  </a:t>
            </a:r>
            <a:r>
              <a:rPr lang="zh-TW" altLang="en-US" sz="2800" dirty="0" smtClean="0"/>
              <a:t>保持</a:t>
            </a:r>
            <a:r>
              <a:rPr lang="zh-TW" altLang="en-US" sz="2800" dirty="0"/>
              <a:t>密切聯繫，大家一起努力，協助戒毒，才能防止</a:t>
            </a:r>
            <a:r>
              <a:rPr lang="zh-TW" altLang="en-US" sz="2800" dirty="0" smtClean="0"/>
              <a:t>情況惡化</a:t>
            </a:r>
            <a:endParaRPr lang="en-US" altLang="zh-TW" sz="2800" dirty="0"/>
          </a:p>
          <a:p>
            <a:pPr algn="l">
              <a:buFont typeface="Wingdings" panose="05000000000000000000" pitchFamily="2" charset="2"/>
              <a:buChar char="p"/>
            </a:pPr>
            <a:r>
              <a:rPr lang="zh-TW" altLang="en-US" sz="2800" dirty="0" smtClean="0"/>
              <a:t>吸毒</a:t>
            </a:r>
            <a:r>
              <a:rPr lang="zh-TW" altLang="en-US" sz="2800" dirty="0"/>
              <a:t>，是一種成癮性行為，通常必須要有醫療層級的</a:t>
            </a:r>
            <a:r>
              <a:rPr lang="zh-TW" altLang="en-US" sz="2800" dirty="0" smtClean="0"/>
              <a:t>方法</a:t>
            </a:r>
            <a:r>
              <a:rPr lang="zh-TW" altLang="en-US" sz="2800" dirty="0"/>
              <a:t>介入</a:t>
            </a:r>
            <a:r>
              <a:rPr lang="zh-TW" altLang="en-US" sz="2800" dirty="0" smtClean="0"/>
              <a:t>，應該</a:t>
            </a:r>
            <a:r>
              <a:rPr lang="zh-TW" altLang="en-US" sz="2800" dirty="0"/>
              <a:t>帶</a:t>
            </a:r>
            <a:r>
              <a:rPr lang="zh-TW" altLang="en-US" sz="2800" dirty="0" smtClean="0"/>
              <a:t>青少年</a:t>
            </a:r>
            <a:r>
              <a:rPr lang="zh-TW" altLang="en-US" sz="2800" dirty="0"/>
              <a:t>到指定的醫療院所，尋求專業協助，進行有效的戒</a:t>
            </a:r>
            <a:r>
              <a:rPr lang="zh-TW" altLang="en-US" sz="2800" dirty="0" smtClean="0"/>
              <a:t>治</a:t>
            </a:r>
            <a:endParaRPr lang="en-US" altLang="zh-TW" sz="2800" dirty="0"/>
          </a:p>
          <a:p>
            <a:pPr algn="l">
              <a:buFont typeface="Wingdings" panose="05000000000000000000" pitchFamily="2" charset="2"/>
              <a:buChar char="p"/>
            </a:pPr>
            <a:r>
              <a:rPr lang="zh-TW" altLang="en-US" sz="2800" dirty="0" smtClean="0"/>
              <a:t>積極</a:t>
            </a:r>
            <a:r>
              <a:rPr lang="zh-TW" altLang="en-US" sz="2800" dirty="0"/>
              <a:t>的尋求協助，才是</a:t>
            </a:r>
            <a:r>
              <a:rPr lang="zh-TW" altLang="en-US" sz="2800" dirty="0" smtClean="0"/>
              <a:t>解決問題</a:t>
            </a:r>
            <a:r>
              <a:rPr lang="zh-TW" altLang="en-US" sz="2800" dirty="0"/>
              <a:t>的最佳良方。</a:t>
            </a:r>
          </a:p>
          <a:p>
            <a:pPr algn="l" eaLnBrk="1" hangingPunct="1"/>
            <a:endParaRPr lang="en-US" altLang="zh-TW" sz="2800"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5011" y="4436010"/>
            <a:ext cx="2582368" cy="22634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89479509"/>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sz="4400" dirty="0" smtClean="0">
                <a:latin typeface="微軟正黑體" panose="020B0604030504040204" pitchFamily="34" charset="-120"/>
                <a:ea typeface="微軟正黑體" panose="020B0604030504040204" pitchFamily="34" charset="-120"/>
              </a:rPr>
              <a:t>54.</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438399" y="1655763"/>
            <a:ext cx="6063917" cy="4603750"/>
          </a:xfrm>
        </p:spPr>
        <p:txBody>
          <a:bodyPr/>
          <a:lstStyle/>
          <a:p>
            <a:pPr marL="0" indent="0">
              <a:buNone/>
            </a:pPr>
            <a:r>
              <a:rPr lang="zh-TW" altLang="zh-TW" sz="3600" dirty="0"/>
              <a:t>當你心情難過時，怎樣紓解壓力是有益於身心健康的</a:t>
            </a:r>
            <a:r>
              <a:rPr lang="zh-TW" altLang="zh-TW" sz="3600" dirty="0" smtClean="0"/>
              <a:t>？</a:t>
            </a:r>
            <a:endParaRPr lang="en-US" altLang="zh-TW" sz="3600" dirty="0" smtClean="0"/>
          </a:p>
          <a:p>
            <a:pPr marL="0" indent="0">
              <a:buNone/>
            </a:pPr>
            <a:endParaRPr lang="en-US" altLang="zh-TW" sz="3600" b="0" dirty="0">
              <a:latin typeface="微軟正黑體" panose="020B0604030504040204" pitchFamily="34" charset="-120"/>
              <a:ea typeface="微軟正黑體" panose="020B0604030504040204" pitchFamily="34" charset="-120"/>
            </a:endParaRPr>
          </a:p>
          <a:p>
            <a:pPr marL="742950" lvl="0" indent="-742950">
              <a:buFont typeface="Wingdings" panose="05000000000000000000" pitchFamily="2" charset="2"/>
              <a:buAutoNum type="circleNumWdWhitePlain"/>
            </a:pPr>
            <a:r>
              <a:rPr lang="zh-TW" altLang="zh-TW" sz="3600" dirty="0"/>
              <a:t>吃炸雞、薯條，喝可樂。</a:t>
            </a:r>
          </a:p>
          <a:p>
            <a:pPr marL="742950" lvl="0" indent="-742950">
              <a:buFont typeface="Wingdings" panose="05000000000000000000" pitchFamily="2" charset="2"/>
              <a:buAutoNum type="circleNumWdWhitePlain"/>
            </a:pPr>
            <a:r>
              <a:rPr lang="zh-TW" altLang="zh-TW" sz="3600" dirty="0"/>
              <a:t>不告訴別人，躲起來自己哭</a:t>
            </a:r>
          </a:p>
          <a:p>
            <a:pPr marL="742950" lvl="0" indent="-742950">
              <a:buFont typeface="Wingdings" panose="05000000000000000000" pitchFamily="2" charset="2"/>
              <a:buAutoNum type="circleNumWdWhitePlain"/>
            </a:pPr>
            <a:r>
              <a:rPr lang="zh-TW" altLang="zh-TW" sz="3600" dirty="0"/>
              <a:t>培養規律運動習慣  </a:t>
            </a:r>
          </a:p>
          <a:p>
            <a:pPr marL="742950" lvl="0" indent="-742950">
              <a:buFont typeface="Wingdings" panose="05000000000000000000" pitchFamily="2" charset="2"/>
              <a:buAutoNum type="circleNumWdWhitePlain"/>
            </a:pPr>
            <a:r>
              <a:rPr lang="zh-TW" altLang="zh-TW" sz="3600" dirty="0"/>
              <a:t>喝酒或吸菸解悶</a:t>
            </a:r>
          </a:p>
          <a:p>
            <a:pPr marL="0" indent="0">
              <a:buNone/>
            </a:pPr>
            <a:endParaRPr lang="en-US" altLang="zh-TW" sz="3600" b="0" dirty="0">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t="46945" r="52700" b="13924"/>
          <a:stretch/>
        </p:blipFill>
        <p:spPr>
          <a:xfrm>
            <a:off x="-565151" y="3831432"/>
            <a:ext cx="3003550" cy="2683668"/>
          </a:xfrm>
          <a:prstGeom prst="rect">
            <a:avLst/>
          </a:prstGeom>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a:t>選擇</a:t>
            </a:r>
            <a:r>
              <a:rPr lang="zh-TW" altLang="en-US" dirty="0" smtClean="0">
                <a:latin typeface="微軟正黑體" panose="020B0604030504040204" pitchFamily="34" charset="-120"/>
                <a:ea typeface="微軟正黑體" panose="020B0604030504040204" pitchFamily="34" charset="-120"/>
              </a:rPr>
              <a:t>題  </a:t>
            </a:r>
            <a:r>
              <a:rPr lang="en-US" altLang="zh-TW" dirty="0" smtClean="0">
                <a:latin typeface="微軟正黑體" panose="020B0604030504040204" pitchFamily="34" charset="-120"/>
                <a:ea typeface="微軟正黑體" panose="020B0604030504040204" pitchFamily="34" charset="-120"/>
              </a:rPr>
              <a:t>54.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p:txBody>
          <a:bodyPr/>
          <a:lstStyle/>
          <a:p>
            <a:pPr algn="l" eaLnBrk="1" hangingPunct="1"/>
            <a:r>
              <a:rPr lang="zh-TW" altLang="en-US" dirty="0"/>
              <a:t>從事戶外活動或運動，有益身體與心理的</a:t>
            </a:r>
            <a:r>
              <a:rPr lang="zh-TW" altLang="en-US" dirty="0" smtClean="0"/>
              <a:t>放鬆</a:t>
            </a:r>
            <a:endParaRPr lang="en-US" altLang="zh-TW" dirty="0" smtClean="0"/>
          </a:p>
          <a:p>
            <a:pPr algn="l" eaLnBrk="1" hangingPunct="1"/>
            <a:endParaRPr lang="en-US" altLang="zh-TW" dirty="0"/>
          </a:p>
          <a:p>
            <a:pPr algn="l" eaLnBrk="1" hangingPunct="1"/>
            <a:r>
              <a:rPr lang="en-US" altLang="zh-TW" dirty="0"/>
              <a:t>(1)</a:t>
            </a:r>
            <a:r>
              <a:rPr lang="zh-TW" altLang="en-US" dirty="0"/>
              <a:t>、</a:t>
            </a:r>
            <a:r>
              <a:rPr lang="en-US" altLang="zh-TW" dirty="0"/>
              <a:t>(2)</a:t>
            </a:r>
            <a:r>
              <a:rPr lang="zh-TW" altLang="en-US" dirty="0"/>
              <a:t>、</a:t>
            </a:r>
            <a:r>
              <a:rPr lang="en-US" altLang="zh-TW" dirty="0"/>
              <a:t>(4)</a:t>
            </a:r>
            <a:r>
              <a:rPr lang="zh-TW" altLang="en-US" dirty="0"/>
              <a:t>為對身心健康有害的行為，不建議採取。</a:t>
            </a:r>
            <a:endParaRPr lang="en-US" altLang="zh-TW" dirty="0"/>
          </a:p>
          <a:p>
            <a:pPr algn="l" eaLnBrk="1" hangingPunct="1"/>
            <a:endParaRPr lang="en-US" altLang="zh-TW"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dirty="0" smtClean="0"/>
              <a:t>55</a:t>
            </a:r>
            <a:r>
              <a:rPr lang="en-US" altLang="zh-TW" sz="4400" dirty="0" smtClean="0">
                <a:latin typeface="微軟正黑體" panose="020B0604030504040204" pitchFamily="34" charset="-120"/>
                <a:ea typeface="微軟正黑體" panose="020B0604030504040204" pitchFamily="34" charset="-120"/>
              </a:rPr>
              <a:t>.</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3600" dirty="0"/>
              <a:t>以下敘述何者</a:t>
            </a:r>
            <a:r>
              <a:rPr lang="zh-TW" altLang="zh-TW" sz="4400" b="1" u="sng" dirty="0"/>
              <a:t>錯誤</a:t>
            </a:r>
            <a:r>
              <a:rPr lang="zh-TW" altLang="zh-TW" sz="3600" dirty="0"/>
              <a:t>？</a:t>
            </a:r>
          </a:p>
          <a:p>
            <a:pPr marL="0" indent="0" algn="just">
              <a:buNone/>
            </a:pPr>
            <a:endParaRPr lang="en-US" altLang="zh-TW" sz="2400" b="0" dirty="0" smtClean="0">
              <a:latin typeface="微軟正黑體" panose="020B0604030504040204" pitchFamily="34" charset="-120"/>
              <a:ea typeface="微軟正黑體" panose="020B0604030504040204" pitchFamily="34" charset="-120"/>
            </a:endParaRPr>
          </a:p>
          <a:p>
            <a:pPr marL="514350" lvl="0" indent="-514350">
              <a:buFont typeface="Wingdings" panose="05000000000000000000" pitchFamily="2" charset="2"/>
              <a:buAutoNum type="circleNumWdWhitePlain"/>
            </a:pPr>
            <a:r>
              <a:rPr lang="zh-TW" altLang="zh-TW" dirty="0"/>
              <a:t>心理的癮</a:t>
            </a:r>
            <a:r>
              <a:rPr lang="en-US" altLang="zh-TW" dirty="0"/>
              <a:t>(</a:t>
            </a:r>
            <a:r>
              <a:rPr lang="zh-TW" altLang="zh-TW" dirty="0"/>
              <a:t>依賴性</a:t>
            </a:r>
            <a:r>
              <a:rPr lang="en-US" altLang="zh-TW" dirty="0"/>
              <a:t>)</a:t>
            </a:r>
            <a:r>
              <a:rPr lang="zh-TW" altLang="zh-TW" dirty="0"/>
              <a:t>比生理的</a:t>
            </a:r>
            <a:r>
              <a:rPr lang="zh-TW" altLang="zh-TW" dirty="0" smtClean="0"/>
              <a:t>癮</a:t>
            </a:r>
            <a:endParaRPr lang="en-US" altLang="zh-TW" dirty="0" smtClean="0"/>
          </a:p>
          <a:p>
            <a:pPr marL="0" lvl="0" indent="0">
              <a:buNone/>
            </a:pPr>
            <a:r>
              <a:rPr lang="zh-TW" altLang="en-US" dirty="0"/>
              <a:t> </a:t>
            </a:r>
            <a:r>
              <a:rPr lang="zh-TW" altLang="en-US" dirty="0" smtClean="0"/>
              <a:t>    </a:t>
            </a:r>
            <a:r>
              <a:rPr lang="en-US" altLang="zh-TW" dirty="0" smtClean="0"/>
              <a:t>(</a:t>
            </a:r>
            <a:r>
              <a:rPr lang="zh-TW" altLang="zh-TW" dirty="0"/>
              <a:t>依賴性</a:t>
            </a:r>
            <a:r>
              <a:rPr lang="en-US" altLang="zh-TW" dirty="0"/>
              <a:t>)</a:t>
            </a:r>
            <a:r>
              <a:rPr lang="zh-TW" altLang="zh-TW" dirty="0"/>
              <a:t>難戒</a:t>
            </a:r>
          </a:p>
          <a:p>
            <a:pPr marL="514350" lvl="0" indent="-514350">
              <a:buFont typeface="Wingdings" panose="05000000000000000000" pitchFamily="2" charset="2"/>
              <a:buAutoNum type="circleNumWdWhitePlain" startAt="2"/>
            </a:pPr>
            <a:r>
              <a:rPr lang="zh-TW" altLang="zh-TW" dirty="0"/>
              <a:t>只有使用一次</a:t>
            </a:r>
            <a:r>
              <a:rPr lang="zh-TW" altLang="zh-TW" b="1" dirty="0"/>
              <a:t>非法藥物</a:t>
            </a:r>
            <a:r>
              <a:rPr lang="zh-TW" altLang="zh-TW" dirty="0"/>
              <a:t>不會對身心健康造成危害 </a:t>
            </a:r>
          </a:p>
          <a:p>
            <a:pPr marL="514350" lvl="0" indent="-514350">
              <a:buFont typeface="Wingdings" panose="05000000000000000000" pitchFamily="2" charset="2"/>
              <a:buAutoNum type="circleNumWdWhitePlain" startAt="2"/>
            </a:pPr>
            <a:r>
              <a:rPr lang="zh-TW" altLang="zh-TW" dirty="0"/>
              <a:t>去出入份子複雜的場所可能讓人接觸非法藥物</a:t>
            </a:r>
          </a:p>
          <a:p>
            <a:pPr marL="514350" lvl="0" indent="-514350">
              <a:buFont typeface="Wingdings" panose="05000000000000000000" pitchFamily="2" charset="2"/>
              <a:buAutoNum type="circleNumWdWhitePlain" startAt="2"/>
            </a:pPr>
            <a:r>
              <a:rPr lang="zh-TW" altLang="zh-TW" dirty="0"/>
              <a:t>正常的生活作息也是預防使用非法藥物的方法之ㄧ</a:t>
            </a:r>
          </a:p>
          <a:p>
            <a:pPr marL="0" indent="0" algn="just">
              <a:buNone/>
            </a:pPr>
            <a:endParaRPr lang="en-US" altLang="zh-TW" sz="3600" b="0" dirty="0">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l="52700" t="1" r="6500" b="52222"/>
          <a:stretch/>
        </p:blipFill>
        <p:spPr>
          <a:xfrm>
            <a:off x="13290" y="3486150"/>
            <a:ext cx="2425109" cy="3067050"/>
          </a:xfrm>
          <a:prstGeom prst="rect">
            <a:avLst/>
          </a:prstGeom>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sz="4400" dirty="0" smtClean="0">
                <a:latin typeface="微軟正黑體" panose="020B0604030504040204" pitchFamily="34" charset="-120"/>
                <a:ea typeface="微軟正黑體" panose="020B0604030504040204" pitchFamily="34" charset="-120"/>
              </a:rPr>
              <a:t>47.</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438400" y="1655763"/>
            <a:ext cx="6076950" cy="4603750"/>
          </a:xfrm>
        </p:spPr>
        <p:txBody>
          <a:bodyPr/>
          <a:lstStyle/>
          <a:p>
            <a:pPr marL="0" indent="0" algn="just">
              <a:buNone/>
            </a:pPr>
            <a:r>
              <a:rPr lang="zh-TW" altLang="zh-TW" sz="3600" b="0" dirty="0" smtClean="0">
                <a:latin typeface="微軟正黑體" panose="020B0604030504040204" pitchFamily="34" charset="-120"/>
                <a:ea typeface="微軟正黑體" panose="020B0604030504040204" pitchFamily="34" charset="-120"/>
              </a:rPr>
              <a:t>吸食</a:t>
            </a:r>
            <a:r>
              <a:rPr lang="zh-TW" altLang="zh-TW" sz="4400" b="1" dirty="0">
                <a:latin typeface="微軟正黑體" panose="020B0604030504040204" pitchFamily="34" charset="-120"/>
                <a:ea typeface="微軟正黑體" panose="020B0604030504040204" pitchFamily="34" charset="-120"/>
              </a:rPr>
              <a:t>非法藥物</a:t>
            </a:r>
            <a:r>
              <a:rPr lang="zh-TW" altLang="zh-TW" sz="3600" b="0" dirty="0" smtClean="0">
                <a:latin typeface="微軟正黑體" panose="020B0604030504040204" pitchFamily="34" charset="-120"/>
                <a:ea typeface="微軟正黑體" panose="020B0604030504040204" pitchFamily="34" charset="-120"/>
              </a:rPr>
              <a:t>和</a:t>
            </a:r>
            <a:r>
              <a:rPr lang="zh-TW" altLang="en-US" sz="3600" b="0" dirty="0" smtClean="0">
                <a:latin typeface="微軟正黑體" panose="020B0604030504040204" pitchFamily="34" charset="-120"/>
                <a:ea typeface="微軟正黑體" panose="020B0604030504040204" pitchFamily="34" charset="-120"/>
              </a:rPr>
              <a:t>精神病</a:t>
            </a:r>
            <a:r>
              <a:rPr lang="zh-TW" altLang="en-US" sz="3600" b="0" dirty="0">
                <a:latin typeface="微軟正黑體" panose="020B0604030504040204" pitchFamily="34" charset="-120"/>
                <a:ea typeface="微軟正黑體" panose="020B0604030504040204" pitchFamily="34" charset="-120"/>
              </a:rPr>
              <a:t>症狀</a:t>
            </a:r>
            <a:r>
              <a:rPr lang="en-US" altLang="zh-TW" sz="3600" b="0" dirty="0">
                <a:latin typeface="微軟正黑體" panose="020B0604030504040204" pitchFamily="34" charset="-120"/>
                <a:ea typeface="微軟正黑體" panose="020B0604030504040204" pitchFamily="34" charset="-120"/>
              </a:rPr>
              <a:t>(</a:t>
            </a:r>
            <a:r>
              <a:rPr lang="zh-TW" altLang="en-US" sz="3600" b="0" dirty="0">
                <a:latin typeface="微軟正黑體" panose="020B0604030504040204" pitchFamily="34" charset="-120"/>
                <a:ea typeface="微軟正黑體" panose="020B0604030504040204" pitchFamily="34" charset="-120"/>
              </a:rPr>
              <a:t>如被害妄想、幻覺、多疑</a:t>
            </a:r>
            <a:r>
              <a:rPr lang="en-US" altLang="zh-TW" sz="3600" b="0" dirty="0">
                <a:latin typeface="微軟正黑體" panose="020B0604030504040204" pitchFamily="34" charset="-120"/>
                <a:ea typeface="微軟正黑體" panose="020B0604030504040204" pitchFamily="34" charset="-120"/>
              </a:rPr>
              <a:t>…</a:t>
            </a:r>
            <a:r>
              <a:rPr lang="zh-TW" altLang="en-US" sz="3600" b="0" dirty="0">
                <a:latin typeface="微軟正黑體" panose="020B0604030504040204" pitchFamily="34" charset="-120"/>
                <a:ea typeface="微軟正黑體" panose="020B0604030504040204" pitchFamily="34" charset="-120"/>
              </a:rPr>
              <a:t>等</a:t>
            </a:r>
            <a:r>
              <a:rPr lang="en-US" altLang="zh-TW" sz="3600" b="0" dirty="0">
                <a:latin typeface="微軟正黑體" panose="020B0604030504040204" pitchFamily="34" charset="-120"/>
                <a:ea typeface="微軟正黑體" panose="020B0604030504040204" pitchFamily="34" charset="-120"/>
              </a:rPr>
              <a:t>)</a:t>
            </a:r>
            <a:r>
              <a:rPr lang="zh-TW" altLang="en-US" sz="3600" b="0" dirty="0">
                <a:latin typeface="微軟正黑體" panose="020B0604030504040204" pitchFamily="34" charset="-120"/>
                <a:ea typeface="微軟正黑體" panose="020B0604030504040204" pitchFamily="34" charset="-120"/>
              </a:rPr>
              <a:t>沒有關係。</a:t>
            </a:r>
            <a:endParaRPr lang="en-US" altLang="zh-TW" sz="3600" b="0" dirty="0">
              <a:latin typeface="微軟正黑體" panose="020B0604030504040204" pitchFamily="34" charset="-120"/>
              <a:ea typeface="微軟正黑體" panose="020B0604030504040204" pitchFamily="34" charset="-120"/>
            </a:endParaRPr>
          </a:p>
        </p:txBody>
      </p:sp>
      <p:pic>
        <p:nvPicPr>
          <p:cNvPr id="1030"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l="64941" b="42500"/>
          <a:stretch/>
        </p:blipFill>
        <p:spPr bwMode="auto">
          <a:xfrm>
            <a:off x="6153148" y="3071811"/>
            <a:ext cx="2857501" cy="351487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1030"/>
                                        </p:tgtEl>
                                        <p:attrNameLst>
                                          <p:attrName>style.visibility</p:attrName>
                                        </p:attrNameLst>
                                      </p:cBhvr>
                                      <p:to>
                                        <p:strVal val="visible"/>
                                      </p:to>
                                    </p:set>
                                    <p:anim calcmode="lin" valueType="num">
                                      <p:cBhvr additive="base">
                                        <p:cTn id="7" dur="500" fill="hold"/>
                                        <p:tgtEl>
                                          <p:spTgt spid="1030"/>
                                        </p:tgtEl>
                                        <p:attrNameLst>
                                          <p:attrName>ppt_x</p:attrName>
                                        </p:attrNameLst>
                                      </p:cBhvr>
                                      <p:tavLst>
                                        <p:tav tm="0">
                                          <p:val>
                                            <p:strVal val="#ppt_x"/>
                                          </p:val>
                                        </p:tav>
                                        <p:tav tm="100000">
                                          <p:val>
                                            <p:strVal val="#ppt_x"/>
                                          </p:val>
                                        </p:tav>
                                      </p:tavLst>
                                    </p:anim>
                                    <p:anim calcmode="lin" valueType="num">
                                      <p:cBhvr additive="base">
                                        <p:cTn id="8" dur="500" fill="hold"/>
                                        <p:tgtEl>
                                          <p:spTgt spid="103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a:t>選擇</a:t>
            </a:r>
            <a:r>
              <a:rPr lang="zh-TW" altLang="en-US" dirty="0" smtClean="0">
                <a:latin typeface="微軟正黑體" panose="020B0604030504040204" pitchFamily="34" charset="-120"/>
                <a:ea typeface="微軟正黑體" panose="020B0604030504040204" pitchFamily="34" charset="-120"/>
              </a:rPr>
              <a:t>題  </a:t>
            </a:r>
            <a:r>
              <a:rPr lang="en-US" altLang="zh-TW" dirty="0" smtClean="0"/>
              <a:t>55</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644651"/>
            <a:ext cx="6305550" cy="4603750"/>
          </a:xfrm>
        </p:spPr>
        <p:txBody>
          <a:bodyPr/>
          <a:lstStyle/>
          <a:p>
            <a:pPr marL="0" indent="0" algn="l" eaLnBrk="1" hangingPunct="1">
              <a:buNone/>
            </a:pPr>
            <a:r>
              <a:rPr lang="zh-TW" altLang="en-US" dirty="0" smtClean="0"/>
              <a:t>        非法藥物會</a:t>
            </a:r>
            <a:r>
              <a:rPr lang="zh-TW" altLang="en-US" dirty="0"/>
              <a:t>對腦中樞神經造成影響，吸毒者常常會在不知不覺的情況下成癮，進而</a:t>
            </a:r>
            <a:r>
              <a:rPr lang="zh-TW" altLang="en-US" dirty="0" smtClean="0"/>
              <a:t>依賴非法藥物。</a:t>
            </a:r>
            <a:r>
              <a:rPr lang="zh-TW" altLang="en-US" dirty="0"/>
              <a:t>一旦終止或減少</a:t>
            </a:r>
            <a:r>
              <a:rPr lang="zh-TW" altLang="en-US" dirty="0" smtClean="0"/>
              <a:t>使用非法藥物，</a:t>
            </a:r>
            <a:r>
              <a:rPr lang="zh-TW" altLang="en-US" dirty="0"/>
              <a:t>身體即會產生流淚、打哈欠、嘔吐、腹痛、痙攣、焦躁不安及強烈渴求藥物等戒斷症狀。吸毒成癮者在持續</a:t>
            </a:r>
            <a:r>
              <a:rPr lang="zh-TW" altLang="en-US" dirty="0" smtClean="0"/>
              <a:t>使用非法藥物的</a:t>
            </a:r>
            <a:r>
              <a:rPr lang="zh-TW" altLang="en-US" dirty="0"/>
              <a:t>情況下，極難戒絕，終其一生難以</a:t>
            </a:r>
            <a:r>
              <a:rPr lang="zh-TW" altLang="en-US" dirty="0" smtClean="0"/>
              <a:t>擺脫非法藥物的束縛。</a:t>
            </a:r>
            <a:endParaRPr lang="zh-TW" altLang="en-US" dirty="0"/>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57458" y="4295041"/>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277980" y="287422"/>
            <a:ext cx="6305550" cy="1223963"/>
          </a:xfrm>
        </p:spPr>
        <p:txBody>
          <a:bodyPr/>
          <a:lstStyle/>
          <a:p>
            <a:pPr algn="l" eaLnBrk="1" hangingPunct="1"/>
            <a:r>
              <a:rPr lang="zh-TW" altLang="en-US" dirty="0"/>
              <a:t>選擇</a:t>
            </a:r>
            <a:r>
              <a:rPr lang="zh-TW" altLang="en-US" sz="4400" dirty="0" smtClean="0">
                <a:latin typeface="微軟正黑體" panose="020B0604030504040204" pitchFamily="34" charset="-120"/>
                <a:ea typeface="微軟正黑體" panose="020B0604030504040204" pitchFamily="34" charset="-120"/>
              </a:rPr>
              <a:t>題  </a:t>
            </a:r>
            <a:r>
              <a:rPr lang="en-US" altLang="zh-TW" dirty="0" smtClean="0"/>
              <a:t>56</a:t>
            </a:r>
            <a:r>
              <a:rPr lang="en-US" altLang="zh-TW" sz="4400" dirty="0" smtClean="0">
                <a:latin typeface="微軟正黑體" panose="020B0604030504040204" pitchFamily="34" charset="-120"/>
                <a:ea typeface="微軟正黑體" panose="020B0604030504040204" pitchFamily="34" charset="-120"/>
              </a:rPr>
              <a:t>.</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277980" y="1415133"/>
            <a:ext cx="6432883" cy="4603750"/>
          </a:xfrm>
        </p:spPr>
        <p:txBody>
          <a:bodyPr/>
          <a:lstStyle/>
          <a:p>
            <a:pPr marL="0" indent="0">
              <a:buNone/>
            </a:pPr>
            <a:r>
              <a:rPr lang="zh-TW" altLang="zh-TW" dirty="0"/>
              <a:t>當有人邀我使用非法藥物的時候，以下哪一種作法比較</a:t>
            </a:r>
            <a:r>
              <a:rPr lang="zh-TW" altLang="zh-TW" sz="4000" b="1" u="sng" dirty="0"/>
              <a:t>不</a:t>
            </a:r>
            <a:r>
              <a:rPr lang="zh-TW" altLang="zh-TW" sz="4000" b="1" u="sng" dirty="0" smtClean="0"/>
              <a:t>恰當</a:t>
            </a:r>
            <a:r>
              <a:rPr lang="zh-TW" altLang="zh-TW" dirty="0" smtClean="0"/>
              <a:t>？</a:t>
            </a:r>
            <a:endParaRPr lang="en-US" altLang="zh-TW" dirty="0" smtClean="0"/>
          </a:p>
          <a:p>
            <a:pPr lvl="0"/>
            <a:endParaRPr lang="en-US" altLang="zh-TW" dirty="0" smtClean="0"/>
          </a:p>
          <a:p>
            <a:pPr marL="514350" lvl="0" indent="-514350">
              <a:buFont typeface="Wingdings" panose="05000000000000000000" pitchFamily="2" charset="2"/>
              <a:buAutoNum type="circleNumWdWhitePlain"/>
            </a:pPr>
            <a:r>
              <a:rPr lang="zh-TW" altLang="zh-TW" sz="3000" dirty="0" smtClean="0"/>
              <a:t>告訴</a:t>
            </a:r>
            <a:r>
              <a:rPr lang="zh-TW" altLang="zh-TW" sz="3000" dirty="0"/>
              <a:t>他我爸媽管得很嚴，所以我不敢使用</a:t>
            </a:r>
          </a:p>
          <a:p>
            <a:pPr marL="514350" lvl="0" indent="-514350">
              <a:buFont typeface="Wingdings" panose="05000000000000000000" pitchFamily="2" charset="2"/>
              <a:buAutoNum type="circleNumWdWhitePlain"/>
            </a:pPr>
            <a:r>
              <a:rPr lang="zh-TW" altLang="zh-TW" sz="3000" dirty="0"/>
              <a:t>告訴他我膽子很小，怕被責備所以不敢使用</a:t>
            </a:r>
          </a:p>
          <a:p>
            <a:pPr marL="514350" lvl="0" indent="-514350">
              <a:buFont typeface="Wingdings" panose="05000000000000000000" pitchFamily="2" charset="2"/>
              <a:buAutoNum type="circleNumWdWhitePlain"/>
            </a:pPr>
            <a:r>
              <a:rPr lang="zh-TW" altLang="zh-TW" sz="3000" dirty="0"/>
              <a:t>告訴對方，我現在有事要忙，所以要先離開</a:t>
            </a:r>
          </a:p>
          <a:p>
            <a:pPr marL="514350" lvl="0" indent="-514350">
              <a:buFont typeface="Wingdings" panose="05000000000000000000" pitchFamily="2" charset="2"/>
              <a:buAutoNum type="circleNumWdWhitePlain"/>
            </a:pPr>
            <a:r>
              <a:rPr lang="zh-TW" altLang="zh-TW" sz="3000" dirty="0"/>
              <a:t>想說又不好意思說，沒有直接</a:t>
            </a:r>
            <a:r>
              <a:rPr lang="zh-TW" altLang="zh-TW" sz="3000" dirty="0" smtClean="0"/>
              <a:t>拒絕</a:t>
            </a:r>
            <a:endParaRPr lang="zh-TW" altLang="zh-TW" sz="3000" dirty="0"/>
          </a:p>
          <a:p>
            <a:pPr marL="0" indent="0">
              <a:buNone/>
            </a:pPr>
            <a:endParaRPr lang="en-US" altLang="zh-TW" sz="3600" b="0" dirty="0">
              <a:latin typeface="微軟正黑體" panose="020B0604030504040204" pitchFamily="34" charset="-120"/>
              <a:ea typeface="微軟正黑體" panose="020B0604030504040204" pitchFamily="34" charset="-120"/>
            </a:endParaRPr>
          </a:p>
        </p:txBody>
      </p:sp>
      <p:pic>
        <p:nvPicPr>
          <p:cNvPr id="5" name="圖片 4"/>
          <p:cNvPicPr>
            <a:picLocks noChangeAspect="1"/>
          </p:cNvPicPr>
          <p:nvPr/>
        </p:nvPicPr>
        <p:blipFill rotWithShape="1">
          <a:blip r:embed="rId3">
            <a:extLst>
              <a:ext uri="{28A0092B-C50C-407E-A947-70E740481C1C}">
                <a14:useLocalDpi xmlns:a14="http://schemas.microsoft.com/office/drawing/2010/main" val="0"/>
              </a:ext>
            </a:extLst>
          </a:blip>
          <a:srcRect l="52400" t="43038" r="6800" b="13924"/>
          <a:stretch/>
        </p:blipFill>
        <p:spPr>
          <a:xfrm>
            <a:off x="-38100" y="3923108"/>
            <a:ext cx="2405816" cy="2740817"/>
          </a:xfrm>
          <a:prstGeom prst="rect">
            <a:avLst/>
          </a:prstGeom>
        </p:spPr>
      </p:pic>
    </p:spTree>
    <p:extLst>
      <p:ext uri="{BB962C8B-B14F-4D97-AF65-F5344CB8AC3E}">
        <p14:creationId xmlns:p14="http://schemas.microsoft.com/office/powerpoint/2010/main" val="3346634843"/>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選擇題  </a:t>
            </a:r>
            <a:r>
              <a:rPr lang="en-US" altLang="zh-TW" dirty="0" smtClean="0"/>
              <a:t>56</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654176"/>
            <a:ext cx="6305550" cy="4603750"/>
          </a:xfrm>
        </p:spPr>
        <p:txBody>
          <a:bodyPr/>
          <a:lstStyle/>
          <a:p>
            <a:pPr marL="0" indent="0">
              <a:lnSpc>
                <a:spcPct val="110000"/>
              </a:lnSpc>
              <a:buNone/>
            </a:pPr>
            <a:r>
              <a:rPr lang="zh-TW" altLang="zh-TW" sz="2800" dirty="0"/>
              <a:t>當有人邀我使用非法藥物的時候，</a:t>
            </a:r>
            <a:r>
              <a:rPr lang="zh-TW" altLang="en-US" sz="2800" dirty="0"/>
              <a:t>可善用拒絕技巧</a:t>
            </a:r>
            <a:r>
              <a:rPr lang="zh-TW" altLang="en-US" sz="2800" dirty="0" smtClean="0"/>
              <a:t>：</a:t>
            </a:r>
            <a:endParaRPr lang="en-US" altLang="zh-TW" sz="2800" dirty="0" smtClean="0"/>
          </a:p>
          <a:p>
            <a:pPr marL="0" indent="0">
              <a:lnSpc>
                <a:spcPct val="110000"/>
              </a:lnSpc>
              <a:buNone/>
            </a:pPr>
            <a:endParaRPr lang="en-US" altLang="zh-TW" sz="1400" dirty="0"/>
          </a:p>
          <a:p>
            <a:pPr marL="514350" lvl="0" indent="-514350">
              <a:lnSpc>
                <a:spcPct val="110000"/>
              </a:lnSpc>
              <a:buNone/>
            </a:pPr>
            <a:r>
              <a:rPr lang="zh-TW" altLang="en-US" sz="2800" b="1" dirty="0"/>
              <a:t>方法</a:t>
            </a:r>
            <a:r>
              <a:rPr lang="en-US" altLang="zh-TW" sz="2800" b="1" dirty="0"/>
              <a:t>(1) </a:t>
            </a:r>
            <a:r>
              <a:rPr lang="zh-TW" altLang="zh-TW" sz="2800" dirty="0"/>
              <a:t>告訴他我爸媽管得很嚴，所以我不敢使用</a:t>
            </a:r>
            <a:r>
              <a:rPr lang="zh-TW" altLang="en-US" sz="2800" dirty="0"/>
              <a:t>，屬於</a:t>
            </a:r>
            <a:r>
              <a:rPr lang="zh-TW" altLang="en-US" sz="2800" dirty="0">
                <a:solidFill>
                  <a:srgbClr val="FF0000"/>
                </a:solidFill>
              </a:rPr>
              <a:t>家教嚴厲法</a:t>
            </a:r>
            <a:r>
              <a:rPr lang="zh-TW" altLang="en-US" sz="2800" dirty="0"/>
              <a:t>，以家教嚴厲為理由，表明無法答應</a:t>
            </a:r>
            <a:r>
              <a:rPr lang="zh-TW" altLang="en-US" sz="2800" dirty="0" smtClean="0"/>
              <a:t>。</a:t>
            </a:r>
            <a:endParaRPr lang="en-US" altLang="zh-TW" sz="2800" dirty="0" smtClean="0"/>
          </a:p>
          <a:p>
            <a:pPr marL="514350" lvl="0" indent="-514350">
              <a:lnSpc>
                <a:spcPct val="110000"/>
              </a:lnSpc>
              <a:buNone/>
            </a:pPr>
            <a:endParaRPr lang="zh-TW" altLang="zh-TW" sz="2400" dirty="0"/>
          </a:p>
          <a:p>
            <a:pPr marL="514350" lvl="0" indent="-514350">
              <a:lnSpc>
                <a:spcPct val="110000"/>
              </a:lnSpc>
              <a:buNone/>
            </a:pPr>
            <a:r>
              <a:rPr lang="zh-TW" altLang="en-US" sz="2800" b="1" dirty="0"/>
              <a:t>方法</a:t>
            </a:r>
            <a:r>
              <a:rPr lang="en-US" altLang="zh-TW" sz="2800" b="1" dirty="0"/>
              <a:t>(2)</a:t>
            </a:r>
            <a:r>
              <a:rPr lang="zh-TW" altLang="en-US" sz="2800" b="1" dirty="0"/>
              <a:t> </a:t>
            </a:r>
            <a:r>
              <a:rPr lang="zh-TW" altLang="zh-TW" sz="2800" dirty="0"/>
              <a:t>告訴他我膽子很小，怕被責罵所以不敢使用</a:t>
            </a:r>
            <a:r>
              <a:rPr lang="zh-TW" altLang="en-US" sz="2800" dirty="0"/>
              <a:t>，屬於</a:t>
            </a:r>
            <a:r>
              <a:rPr lang="zh-TW" altLang="en-US" sz="2800" dirty="0">
                <a:solidFill>
                  <a:srgbClr val="FF0000"/>
                </a:solidFill>
              </a:rPr>
              <a:t>自我解嘲法</a:t>
            </a:r>
            <a:r>
              <a:rPr lang="zh-TW" altLang="en-US" sz="2800" dirty="0"/>
              <a:t>，可以拿自己開玩笑，緩和不愉快的氣氛、並沖淡朋友的壓力</a:t>
            </a:r>
            <a:r>
              <a:rPr lang="zh-TW" altLang="en-US" sz="2800" dirty="0" smtClean="0"/>
              <a:t>。</a:t>
            </a:r>
            <a:endParaRPr lang="en-US" altLang="zh-TW" sz="2800"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選擇題  </a:t>
            </a:r>
            <a:r>
              <a:rPr lang="en-US" altLang="zh-TW" dirty="0" smtClean="0"/>
              <a:t>56</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654176"/>
            <a:ext cx="6305550" cy="4603750"/>
          </a:xfrm>
        </p:spPr>
        <p:txBody>
          <a:bodyPr/>
          <a:lstStyle/>
          <a:p>
            <a:pPr marL="0" indent="0">
              <a:lnSpc>
                <a:spcPct val="110000"/>
              </a:lnSpc>
              <a:buNone/>
            </a:pPr>
            <a:r>
              <a:rPr lang="zh-TW" altLang="zh-TW" sz="2800" dirty="0"/>
              <a:t>當有人邀我使用非法藥物的時候，</a:t>
            </a:r>
            <a:r>
              <a:rPr lang="zh-TW" altLang="en-US" sz="2800" dirty="0"/>
              <a:t>可善用拒絕技巧</a:t>
            </a:r>
            <a:r>
              <a:rPr lang="zh-TW" altLang="en-US" sz="2800" dirty="0" smtClean="0"/>
              <a:t>：</a:t>
            </a:r>
            <a:endParaRPr lang="en-US" altLang="zh-TW" sz="2800" dirty="0" smtClean="0"/>
          </a:p>
          <a:p>
            <a:pPr marL="0" indent="0">
              <a:lnSpc>
                <a:spcPct val="110000"/>
              </a:lnSpc>
              <a:buNone/>
            </a:pPr>
            <a:endParaRPr lang="en-US" altLang="zh-TW" sz="2800" dirty="0"/>
          </a:p>
          <a:p>
            <a:pPr marL="514350" lvl="0" indent="-514350">
              <a:lnSpc>
                <a:spcPct val="110000"/>
              </a:lnSpc>
              <a:buNone/>
            </a:pPr>
            <a:r>
              <a:rPr lang="zh-TW" altLang="en-US" sz="2800" b="1" dirty="0" smtClean="0"/>
              <a:t>方法</a:t>
            </a:r>
            <a:r>
              <a:rPr lang="en-US" altLang="zh-TW" sz="2800" b="1" dirty="0"/>
              <a:t>(3) </a:t>
            </a:r>
            <a:r>
              <a:rPr lang="zh-TW" altLang="zh-TW" sz="2800" dirty="0"/>
              <a:t>謝謝對方，</a:t>
            </a:r>
            <a:r>
              <a:rPr lang="zh-TW" altLang="zh-TW" sz="2800" dirty="0" smtClean="0"/>
              <a:t>但</a:t>
            </a:r>
            <a:r>
              <a:rPr lang="zh-TW" altLang="en-US" sz="2800" dirty="0" smtClean="0"/>
              <a:t>找出合理的藉口離開，屬於</a:t>
            </a:r>
            <a:r>
              <a:rPr lang="zh-TW" altLang="en-US" sz="2800" dirty="0" smtClean="0">
                <a:solidFill>
                  <a:srgbClr val="FF0000"/>
                </a:solidFill>
              </a:rPr>
              <a:t>遠離現場法</a:t>
            </a:r>
            <a:r>
              <a:rPr lang="zh-TW" altLang="en-US" sz="2800" dirty="0" smtClean="0"/>
              <a:t>。</a:t>
            </a:r>
            <a:endParaRPr lang="en-US" altLang="zh-TW" sz="2800" dirty="0" smtClean="0"/>
          </a:p>
          <a:p>
            <a:pPr marL="514350" lvl="0" indent="-514350">
              <a:lnSpc>
                <a:spcPct val="110000"/>
              </a:lnSpc>
              <a:buNone/>
            </a:pPr>
            <a:endParaRPr lang="en-US" altLang="zh-TW" sz="2800" dirty="0"/>
          </a:p>
          <a:p>
            <a:pPr marL="514350" lvl="0" indent="-514350">
              <a:lnSpc>
                <a:spcPct val="110000"/>
              </a:lnSpc>
              <a:buNone/>
            </a:pPr>
            <a:r>
              <a:rPr lang="zh-TW" altLang="en-US" sz="2800" b="1" dirty="0"/>
              <a:t>最不適當的方法為選項</a:t>
            </a:r>
            <a:r>
              <a:rPr lang="en-US" altLang="zh-TW" sz="2800" b="1" dirty="0"/>
              <a:t>(4)</a:t>
            </a:r>
            <a:r>
              <a:rPr lang="zh-TW" altLang="en-US" sz="2800" b="1" dirty="0"/>
              <a:t>：</a:t>
            </a:r>
            <a:endParaRPr lang="zh-TW" altLang="zh-TW" sz="2800" b="1" dirty="0"/>
          </a:p>
          <a:p>
            <a:pPr marL="514350" lvl="0" indent="-514350">
              <a:lnSpc>
                <a:spcPct val="110000"/>
              </a:lnSpc>
              <a:buNone/>
            </a:pPr>
            <a:r>
              <a:rPr lang="en-US" altLang="zh-TW" sz="2800" dirty="0"/>
              <a:t>  </a:t>
            </a:r>
            <a:r>
              <a:rPr lang="zh-TW" altLang="en-US" sz="2800" dirty="0"/>
              <a:t> </a:t>
            </a:r>
            <a:r>
              <a:rPr lang="zh-TW" altLang="en-US" sz="2800" dirty="0" smtClean="0"/>
              <a:t>   </a:t>
            </a:r>
            <a:r>
              <a:rPr lang="zh-TW" altLang="zh-TW" sz="2800" dirty="0" smtClean="0"/>
              <a:t>想</a:t>
            </a:r>
            <a:r>
              <a:rPr lang="zh-TW" altLang="zh-TW" sz="2800" dirty="0"/>
              <a:t>說又不好意思說，沒有明確表示</a:t>
            </a:r>
            <a:r>
              <a:rPr lang="zh-TW" altLang="zh-TW" sz="2800" dirty="0" smtClean="0"/>
              <a:t>拒絕</a:t>
            </a:r>
            <a:r>
              <a:rPr lang="en-US" altLang="zh-TW" sz="2800" dirty="0" smtClean="0"/>
              <a:t>…</a:t>
            </a:r>
            <a:endParaRPr lang="zh-TW" altLang="zh-TW" sz="2800" dirty="0"/>
          </a:p>
          <a:p>
            <a:pPr algn="l" eaLnBrk="1" hangingPunct="1"/>
            <a:endParaRPr lang="en-US" altLang="zh-TW" sz="2800"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700837735"/>
      </p:ext>
    </p:extLst>
  </p:cSld>
  <p:clrMapOvr>
    <a:masterClrMapping/>
  </p:clrMapOvr>
  <p:transition>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71700" y="431800"/>
            <a:ext cx="6305550" cy="1223963"/>
          </a:xfrm>
        </p:spPr>
        <p:txBody>
          <a:bodyPr/>
          <a:lstStyle/>
          <a:p>
            <a:r>
              <a:rPr lang="zh-TW" altLang="en-US" dirty="0"/>
              <a:t>參考資料</a:t>
            </a:r>
          </a:p>
        </p:txBody>
      </p:sp>
      <p:sp>
        <p:nvSpPr>
          <p:cNvPr id="3" name="內容版面配置區 2"/>
          <p:cNvSpPr>
            <a:spLocks noGrp="1"/>
          </p:cNvSpPr>
          <p:nvPr>
            <p:ph idx="1"/>
          </p:nvPr>
        </p:nvSpPr>
        <p:spPr>
          <a:xfrm>
            <a:off x="2171700" y="1570038"/>
            <a:ext cx="6305550" cy="4603750"/>
          </a:xfrm>
        </p:spPr>
        <p:txBody>
          <a:bodyPr/>
          <a:lstStyle/>
          <a:p>
            <a:pPr>
              <a:spcBef>
                <a:spcPts val="1200"/>
              </a:spcBef>
            </a:pPr>
            <a:r>
              <a:rPr lang="zh-TW" altLang="zh-TW" sz="2400" dirty="0"/>
              <a:t>行政院衛生署食品藥物管理局（</a:t>
            </a:r>
            <a:r>
              <a:rPr lang="en-US" altLang="zh-TW" sz="2400" dirty="0"/>
              <a:t>2009</a:t>
            </a:r>
            <a:r>
              <a:rPr lang="zh-TW" altLang="en-US" sz="2400" dirty="0"/>
              <a:t>）。藥物濫用防制宣導教材。</a:t>
            </a:r>
          </a:p>
          <a:p>
            <a:pPr>
              <a:spcBef>
                <a:spcPts val="1200"/>
              </a:spcBef>
            </a:pPr>
            <a:r>
              <a:rPr lang="zh-TW" altLang="en-US" sz="2400" dirty="0"/>
              <a:t>行政院衛生署食品藥物管理局（</a:t>
            </a:r>
            <a:r>
              <a:rPr lang="en-US" altLang="zh-TW" sz="2400" dirty="0"/>
              <a:t>2011</a:t>
            </a:r>
            <a:r>
              <a:rPr lang="zh-TW" altLang="en-US" sz="2400" dirty="0"/>
              <a:t>）。管制藥品簡訊。</a:t>
            </a:r>
          </a:p>
          <a:p>
            <a:pPr>
              <a:spcBef>
                <a:spcPts val="1200"/>
              </a:spcBef>
            </a:pPr>
            <a:r>
              <a:rPr lang="zh-TW" altLang="en-US" sz="2400" dirty="0"/>
              <a:t>行政院衛生署食品藥物管理局（</a:t>
            </a:r>
            <a:r>
              <a:rPr lang="en-US" altLang="zh-TW" sz="2400" dirty="0"/>
              <a:t>2012</a:t>
            </a:r>
            <a:r>
              <a:rPr lang="zh-TW" altLang="en-US" sz="2400" dirty="0"/>
              <a:t>）。</a:t>
            </a:r>
            <a:r>
              <a:rPr lang="en-US" altLang="zh-TW" sz="2400" dirty="0"/>
              <a:t>7</a:t>
            </a:r>
            <a:r>
              <a:rPr lang="zh-TW" altLang="en-US" sz="2400" dirty="0"/>
              <a:t>月藥物濫用案件暨檢驗統計資料。</a:t>
            </a:r>
          </a:p>
          <a:p>
            <a:pPr>
              <a:spcBef>
                <a:spcPts val="1200"/>
              </a:spcBef>
            </a:pPr>
            <a:r>
              <a:rPr lang="zh-TW" altLang="en-US" sz="2400" dirty="0"/>
              <a:t>吳天鳴、朱延和（</a:t>
            </a:r>
            <a:r>
              <a:rPr lang="en-US" altLang="zh-TW" sz="2400" dirty="0"/>
              <a:t>2003</a:t>
            </a:r>
            <a:r>
              <a:rPr lang="zh-TW" altLang="en-US" sz="2400" dirty="0"/>
              <a:t>）。細菌的抗藥性。科學發展，</a:t>
            </a:r>
            <a:r>
              <a:rPr lang="en-US" altLang="zh-TW" sz="2400" dirty="0"/>
              <a:t>364</a:t>
            </a:r>
            <a:r>
              <a:rPr lang="zh-TW" altLang="en-US" sz="2400" dirty="0"/>
              <a:t>，</a:t>
            </a:r>
            <a:r>
              <a:rPr lang="en-US" altLang="zh-TW" sz="2400" dirty="0"/>
              <a:t>64-73</a:t>
            </a:r>
            <a:r>
              <a:rPr lang="zh-TW" altLang="en-US" sz="2400" dirty="0"/>
              <a:t>。</a:t>
            </a:r>
          </a:p>
          <a:p>
            <a:pPr>
              <a:spcBef>
                <a:spcPts val="1200"/>
              </a:spcBef>
            </a:pPr>
            <a:r>
              <a:rPr lang="zh-TW" altLang="en-US" sz="2400" dirty="0"/>
              <a:t>李瑟（</a:t>
            </a:r>
            <a:r>
              <a:rPr lang="en-US" altLang="zh-TW" sz="2400" dirty="0"/>
              <a:t>1998</a:t>
            </a:r>
            <a:r>
              <a:rPr lang="zh-TW" altLang="en-US" sz="2400" dirty="0"/>
              <a:t>）。抗藥性從何而來？康健雜誌，</a:t>
            </a:r>
            <a:r>
              <a:rPr lang="en-US" altLang="zh-TW" sz="2400" dirty="0"/>
              <a:t>3</a:t>
            </a:r>
            <a:r>
              <a:rPr lang="zh-TW" altLang="en-US" sz="2400" dirty="0" smtClean="0"/>
              <a:t>。</a:t>
            </a:r>
            <a:endParaRPr lang="zh-TW" altLang="en-US" sz="2400" dirty="0"/>
          </a:p>
        </p:txBody>
      </p:sp>
    </p:spTree>
    <p:extLst>
      <p:ext uri="{BB962C8B-B14F-4D97-AF65-F5344CB8AC3E}">
        <p14:creationId xmlns:p14="http://schemas.microsoft.com/office/powerpoint/2010/main" val="1711909464"/>
      </p:ext>
    </p:extLst>
  </p:cSld>
  <p:clrMapOvr>
    <a:masterClrMapping/>
  </p:clrMapOvr>
  <p:transition>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71700" y="431800"/>
            <a:ext cx="6305550" cy="1223963"/>
          </a:xfrm>
        </p:spPr>
        <p:txBody>
          <a:bodyPr/>
          <a:lstStyle/>
          <a:p>
            <a:r>
              <a:rPr lang="zh-TW" altLang="en-US" dirty="0"/>
              <a:t>參考資料</a:t>
            </a:r>
          </a:p>
        </p:txBody>
      </p:sp>
      <p:sp>
        <p:nvSpPr>
          <p:cNvPr id="3" name="內容版面配置區 2"/>
          <p:cNvSpPr>
            <a:spLocks noGrp="1"/>
          </p:cNvSpPr>
          <p:nvPr>
            <p:ph idx="1"/>
          </p:nvPr>
        </p:nvSpPr>
        <p:spPr>
          <a:xfrm>
            <a:off x="2171700" y="1550988"/>
            <a:ext cx="6305550" cy="4603750"/>
          </a:xfrm>
        </p:spPr>
        <p:txBody>
          <a:bodyPr/>
          <a:lstStyle/>
          <a:p>
            <a:pPr>
              <a:spcBef>
                <a:spcPts val="1200"/>
              </a:spcBef>
            </a:pPr>
            <a:r>
              <a:rPr lang="zh-TW" altLang="en-US" sz="2400" dirty="0" smtClean="0"/>
              <a:t>陳世煌</a:t>
            </a:r>
            <a:r>
              <a:rPr lang="en-US" altLang="zh-TW" sz="2400" dirty="0"/>
              <a:t>(2006)</a:t>
            </a:r>
            <a:r>
              <a:rPr lang="zh-TW" altLang="en-US" sz="2400" dirty="0"/>
              <a:t>。美國防毒經驗</a:t>
            </a:r>
            <a:r>
              <a:rPr lang="en-US" altLang="zh-TW" sz="2400" dirty="0"/>
              <a:t>—</a:t>
            </a:r>
            <a:r>
              <a:rPr lang="zh-TW" altLang="en-US" sz="2400" dirty="0"/>
              <a:t>新興毒品之防制。刑事雙月刊，</a:t>
            </a:r>
            <a:r>
              <a:rPr lang="en-US" altLang="zh-TW" sz="2400" dirty="0"/>
              <a:t>20-23</a:t>
            </a:r>
            <a:r>
              <a:rPr lang="zh-TW" altLang="en-US" sz="2400" dirty="0"/>
              <a:t>。</a:t>
            </a:r>
          </a:p>
          <a:p>
            <a:pPr>
              <a:spcBef>
                <a:spcPts val="1200"/>
              </a:spcBef>
            </a:pPr>
            <a:r>
              <a:rPr lang="zh-TW" altLang="en-US" sz="2400" dirty="0"/>
              <a:t>蔡維禎（</a:t>
            </a:r>
            <a:r>
              <a:rPr lang="en-US" altLang="zh-TW" sz="2400" dirty="0"/>
              <a:t>2000</a:t>
            </a:r>
            <a:r>
              <a:rPr lang="zh-TW" altLang="en-US" sz="2400" dirty="0"/>
              <a:t>）。常見之減肥藥危害，管制藥品簡訊，</a:t>
            </a:r>
            <a:r>
              <a:rPr lang="en-US" altLang="zh-TW" sz="2400" dirty="0"/>
              <a:t>2</a:t>
            </a:r>
            <a:r>
              <a:rPr lang="zh-TW" altLang="en-US" sz="2400" dirty="0"/>
              <a:t>，</a:t>
            </a:r>
            <a:r>
              <a:rPr lang="en-US" altLang="zh-TW" sz="2400" dirty="0"/>
              <a:t>1-3</a:t>
            </a:r>
            <a:r>
              <a:rPr lang="zh-TW" altLang="en-US" sz="2400" dirty="0"/>
              <a:t>。</a:t>
            </a:r>
            <a:endParaRPr lang="en-US" altLang="zh-TW" sz="2400" dirty="0"/>
          </a:p>
          <a:p>
            <a:pPr>
              <a:spcBef>
                <a:spcPts val="1200"/>
              </a:spcBef>
            </a:pPr>
            <a:r>
              <a:rPr lang="zh-TW" altLang="en-US" sz="2400" dirty="0"/>
              <a:t>國防部軍法司審判事務處</a:t>
            </a:r>
            <a:r>
              <a:rPr lang="en-US" altLang="zh-TW" sz="2400" dirty="0"/>
              <a:t>(2012)</a:t>
            </a:r>
            <a:r>
              <a:rPr lang="zh-TW" altLang="en-US" sz="2400" dirty="0"/>
              <a:t>。人生彩色黑白，當由你我抉擇。心生專文</a:t>
            </a:r>
            <a:r>
              <a:rPr lang="zh-TW" altLang="en-US" sz="2400" dirty="0" smtClean="0"/>
              <a:t>。</a:t>
            </a:r>
            <a:endParaRPr lang="en-US" altLang="zh-TW" sz="2400" dirty="0" smtClean="0"/>
          </a:p>
          <a:p>
            <a:pPr>
              <a:spcBef>
                <a:spcPts val="1200"/>
              </a:spcBef>
            </a:pPr>
            <a:r>
              <a:rPr lang="zh-TW" altLang="en-US" sz="2400" dirty="0"/>
              <a:t>康軒出版社（</a:t>
            </a:r>
            <a:r>
              <a:rPr lang="en-US" altLang="zh-TW" sz="2400" dirty="0"/>
              <a:t>2012</a:t>
            </a:r>
            <a:r>
              <a:rPr lang="zh-TW" altLang="en-US" sz="2400" dirty="0"/>
              <a:t>）。致命的迷幻世界。國中九年級上學期健康與體育領域課本第二單元第三章。</a:t>
            </a:r>
          </a:p>
          <a:p>
            <a:endParaRPr lang="zh-TW" altLang="en-US" sz="2400" dirty="0"/>
          </a:p>
        </p:txBody>
      </p:sp>
    </p:spTree>
    <p:extLst>
      <p:ext uri="{BB962C8B-B14F-4D97-AF65-F5344CB8AC3E}">
        <p14:creationId xmlns:p14="http://schemas.microsoft.com/office/powerpoint/2010/main" val="121688256"/>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2171700" y="431800"/>
            <a:ext cx="6305550" cy="1223963"/>
          </a:xfrm>
        </p:spPr>
        <p:txBody>
          <a:bodyPr/>
          <a:lstStyle/>
          <a:p>
            <a:r>
              <a:rPr lang="zh-TW" altLang="en-US" dirty="0"/>
              <a:t>參考資料</a:t>
            </a:r>
          </a:p>
        </p:txBody>
      </p:sp>
      <p:sp>
        <p:nvSpPr>
          <p:cNvPr id="3" name="內容版面配置區 2"/>
          <p:cNvSpPr>
            <a:spLocks noGrp="1"/>
          </p:cNvSpPr>
          <p:nvPr>
            <p:ph idx="1"/>
          </p:nvPr>
        </p:nvSpPr>
        <p:spPr>
          <a:xfrm>
            <a:off x="2171700" y="1436688"/>
            <a:ext cx="6572250" cy="4603750"/>
          </a:xfrm>
        </p:spPr>
        <p:txBody>
          <a:bodyPr/>
          <a:lstStyle/>
          <a:p>
            <a:pPr algn="l">
              <a:lnSpc>
                <a:spcPct val="110000"/>
              </a:lnSpc>
            </a:pPr>
            <a:r>
              <a:rPr lang="zh-TW" altLang="en-US" sz="2400" dirty="0" smtClean="0"/>
              <a:t>行政院衛生署食品藥物管理局</a:t>
            </a:r>
            <a:r>
              <a:rPr lang="en-US" altLang="zh-TW" sz="2400" dirty="0" smtClean="0">
                <a:hlinkClick r:id="rId2"/>
              </a:rPr>
              <a:t>http://www.fda.gov.tw/TC/index.aspx</a:t>
            </a:r>
            <a:endParaRPr lang="en-US" altLang="zh-TW" sz="2400" dirty="0" smtClean="0"/>
          </a:p>
          <a:p>
            <a:pPr algn="l">
              <a:lnSpc>
                <a:spcPct val="110000"/>
              </a:lnSpc>
            </a:pPr>
            <a:r>
              <a:rPr lang="zh-TW" altLang="en-US" sz="2400" dirty="0" smtClean="0"/>
              <a:t>全國法規資料庫</a:t>
            </a:r>
            <a:r>
              <a:rPr lang="en-US" altLang="zh-TW" sz="2400" dirty="0" smtClean="0">
                <a:hlinkClick r:id="rId3"/>
              </a:rPr>
              <a:t>http://law.moj.gov.tw/LawClass/LawContent.aspx?pcode=C0000008</a:t>
            </a:r>
            <a:endParaRPr lang="en-US" altLang="zh-TW" sz="2400" dirty="0" smtClean="0"/>
          </a:p>
          <a:p>
            <a:pPr algn="l">
              <a:lnSpc>
                <a:spcPct val="110000"/>
              </a:lnSpc>
            </a:pPr>
            <a:r>
              <a:rPr lang="en-US" altLang="zh-TW" sz="2400" dirty="0" smtClean="0"/>
              <a:t>BBC</a:t>
            </a:r>
            <a:r>
              <a:rPr lang="zh-TW" altLang="en-US" sz="2400" dirty="0" smtClean="0"/>
              <a:t> </a:t>
            </a:r>
            <a:r>
              <a:rPr lang="en-US" altLang="zh-TW" sz="2400" dirty="0" smtClean="0"/>
              <a:t>NEWSBEAT</a:t>
            </a:r>
            <a:r>
              <a:rPr lang="en-US" altLang="zh-TW" sz="2400" dirty="0" smtClean="0">
                <a:hlinkClick r:id="rId4"/>
              </a:rPr>
              <a:t> </a:t>
            </a:r>
            <a:r>
              <a:rPr lang="en-US" altLang="zh-TW" sz="2400" u="sng" dirty="0">
                <a:solidFill>
                  <a:schemeClr val="accent2">
                    <a:lumMod val="75000"/>
                  </a:schemeClr>
                </a:solidFill>
                <a:hlinkClick r:id="rId4"/>
              </a:rPr>
              <a:t>http://www.bbc.co.uk/newsbeat/10004366</a:t>
            </a:r>
            <a:endParaRPr lang="en-US" altLang="zh-TW" sz="2400" u="sng" dirty="0">
              <a:solidFill>
                <a:schemeClr val="accent2">
                  <a:lumMod val="75000"/>
                </a:schemeClr>
              </a:solidFill>
            </a:endParaRPr>
          </a:p>
          <a:p>
            <a:pPr algn="l"/>
            <a:r>
              <a:rPr lang="zh-TW" altLang="en-US" sz="2400" dirty="0" smtClean="0"/>
              <a:t>台北市教育局反毒資源中心</a:t>
            </a:r>
            <a:r>
              <a:rPr lang="en-US" altLang="zh-TW" sz="2400" dirty="0" smtClean="0"/>
              <a:t>:</a:t>
            </a:r>
            <a:r>
              <a:rPr lang="zh-TW" altLang="en-US" sz="2400" dirty="0" smtClean="0"/>
              <a:t> </a:t>
            </a:r>
            <a:r>
              <a:rPr lang="en-US" altLang="zh-TW" sz="2400" u="sng" dirty="0" smtClean="0">
                <a:solidFill>
                  <a:schemeClr val="accent2">
                    <a:lumMod val="75000"/>
                  </a:schemeClr>
                </a:solidFill>
              </a:rPr>
              <a:t>http://www2.slhs.tp.edu.tw/~club1/index.htm</a:t>
            </a:r>
          </a:p>
        </p:txBody>
      </p:sp>
    </p:spTree>
    <p:extLst>
      <p:ext uri="{BB962C8B-B14F-4D97-AF65-F5344CB8AC3E}">
        <p14:creationId xmlns:p14="http://schemas.microsoft.com/office/powerpoint/2010/main" val="1734107525"/>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t>47</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419350" y="1798638"/>
            <a:ext cx="6724650" cy="4603750"/>
          </a:xfrm>
        </p:spPr>
        <p:txBody>
          <a:bodyPr/>
          <a:lstStyle/>
          <a:p>
            <a:pPr algn="l" eaLnBrk="1" hangingPunct="1"/>
            <a:r>
              <a:rPr lang="zh-TW" altLang="en-US" sz="2800" dirty="0" smtClean="0">
                <a:latin typeface="微軟正黑體" panose="020B0604030504040204" pitchFamily="34" charset="-120"/>
                <a:ea typeface="微軟正黑體" panose="020B0604030504040204" pitchFamily="34" charset="-120"/>
              </a:rPr>
              <a:t>吸食非法藥物易</a:t>
            </a:r>
            <a:r>
              <a:rPr lang="zh-TW" altLang="en-US" sz="2800" dirty="0">
                <a:latin typeface="微軟正黑體" panose="020B0604030504040204" pitchFamily="34" charset="-120"/>
                <a:ea typeface="微軟正黑體" panose="020B0604030504040204" pitchFamily="34" charset="-120"/>
              </a:rPr>
              <a:t>產生的行為現象</a:t>
            </a:r>
            <a:r>
              <a:rPr lang="zh-TW" altLang="en-US" sz="2800" b="0" dirty="0" smtClean="0">
                <a:latin typeface="微軟正黑體" panose="020B0604030504040204" pitchFamily="34" charset="-120"/>
                <a:ea typeface="微軟正黑體" panose="020B0604030504040204" pitchFamily="34" charset="-120"/>
              </a:rPr>
              <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．睡眠少或睡眠習慣改變</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．食慾不振</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．多話、情緒不安</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．反應過度激烈 </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．精神常處於緊張、亢奮</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．妄想及行為暴躁、血壓上升</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．意識模糊不集中或精神恍惚 </a:t>
            </a:r>
            <a:br>
              <a:rPr lang="zh-TW" altLang="en-US" sz="2800" b="0" dirty="0" smtClean="0">
                <a:latin typeface="微軟正黑體" panose="020B0604030504040204" pitchFamily="34" charset="-120"/>
                <a:ea typeface="微軟正黑體" panose="020B0604030504040204" pitchFamily="34" charset="-120"/>
              </a:rPr>
            </a:br>
            <a:r>
              <a:rPr lang="zh-TW" altLang="en-US" sz="2800" b="0" dirty="0" smtClean="0">
                <a:latin typeface="微軟正黑體" panose="020B0604030504040204" pitchFamily="34" charset="-120"/>
                <a:ea typeface="微軟正黑體" panose="020B0604030504040204" pitchFamily="34" charset="-120"/>
              </a:rPr>
              <a:t>．嚴重者會精神分裂</a:t>
            </a:r>
            <a:r>
              <a:rPr lang="zh-TW" altLang="zh-TW" sz="2800" b="0" dirty="0" smtClean="0">
                <a:latin typeface="微軟正黑體" panose="020B0604030504040204" pitchFamily="34" charset="-120"/>
                <a:ea typeface="微軟正黑體" panose="020B0604030504040204" pitchFamily="34" charset="-120"/>
              </a:rPr>
              <a:t>，甚至死亡</a:t>
            </a:r>
            <a:endParaRPr lang="en-US" altLang="zh-TW" sz="2800" b="0" dirty="0" smtClean="0">
              <a:latin typeface="微軟正黑體" panose="020B0604030504040204" pitchFamily="34" charset="-120"/>
              <a:ea typeface="微軟正黑體" panose="020B0604030504040204" pitchFamily="34" charset="-120"/>
            </a:endParaRPr>
          </a:p>
          <a:p>
            <a:pPr marL="0" indent="0" algn="l" eaLnBrk="1" hangingPunct="1">
              <a:buNone/>
            </a:pPr>
            <a:endParaRPr lang="en-US" altLang="zh-TW" sz="2800" dirty="0"/>
          </a:p>
          <a:p>
            <a:r>
              <a:rPr lang="zh-TW" altLang="en-US" sz="2000" dirty="0">
                <a:latin typeface="+mj-ea"/>
              </a:rPr>
              <a:t>資料來源：</a:t>
            </a:r>
            <a:r>
              <a:rPr lang="zh-TW" altLang="en-US" sz="2000" dirty="0">
                <a:latin typeface="+mj-ea"/>
                <a:hlinkClick r:id="rId3"/>
              </a:rPr>
              <a:t>彰化分局民族路派出所犯罪預防宣導小站</a:t>
            </a:r>
            <a:endParaRPr lang="zh-TW" altLang="en-US" sz="2000" dirty="0">
              <a:latin typeface="+mj-ea"/>
            </a:endParaRPr>
          </a:p>
          <a:p>
            <a:r>
              <a:rPr lang="en-US" altLang="zh-TW" sz="2000" dirty="0">
                <a:latin typeface="+mj-ea"/>
              </a:rPr>
              <a:t> http://</a:t>
            </a:r>
            <a:r>
              <a:rPr lang="en-US" altLang="zh-TW" sz="2000" dirty="0" smtClean="0">
                <a:latin typeface="+mj-ea"/>
              </a:rPr>
              <a:t>www.wretch.cc/blog/meandduck/950438</a:t>
            </a:r>
            <a:endParaRPr lang="zh-TW" altLang="en-US" sz="2000" dirty="0">
              <a:latin typeface="+mj-ea"/>
            </a:endParaRPr>
          </a:p>
        </p:txBody>
      </p:sp>
      <p:pic>
        <p:nvPicPr>
          <p:cNvPr id="24578"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086816791"/>
      </p:ext>
    </p:extLst>
  </p:cSld>
  <p:clrMapOvr>
    <a:masterClrMapping/>
  </p:clrMapOvr>
  <p:transition>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dirty="0" smtClean="0"/>
              <a:t>48</a:t>
            </a:r>
            <a:r>
              <a:rPr lang="en-US" altLang="zh-TW" sz="4400" dirty="0" smtClean="0">
                <a:latin typeface="微軟正黑體" panose="020B0604030504040204" pitchFamily="34" charset="-120"/>
                <a:ea typeface="微軟正黑體" panose="020B0604030504040204" pitchFamily="34" charset="-120"/>
              </a:rPr>
              <a:t>.</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3600" dirty="0"/>
              <a:t>吸食</a:t>
            </a:r>
            <a:r>
              <a:rPr lang="zh-TW" altLang="zh-TW" sz="4400" b="1" dirty="0"/>
              <a:t>非法藥物</a:t>
            </a:r>
            <a:r>
              <a:rPr lang="zh-TW" altLang="zh-TW" sz="3600" dirty="0"/>
              <a:t>的人，會因為注意力不集中而造成意外傷亡。</a:t>
            </a:r>
            <a:endParaRPr lang="en-US" altLang="zh-TW" sz="3600" b="0" dirty="0">
              <a:latin typeface="微軟正黑體" panose="020B0604030504040204" pitchFamily="34" charset="-120"/>
              <a:ea typeface="微軟正黑體" panose="020B0604030504040204" pitchFamily="34" charset="-120"/>
            </a:endParaRPr>
          </a:p>
        </p:txBody>
      </p:sp>
      <p:pic>
        <p:nvPicPr>
          <p:cNvPr id="4"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r="64703" b="42500"/>
          <a:stretch/>
        </p:blipFill>
        <p:spPr bwMode="auto">
          <a:xfrm>
            <a:off x="5695950" y="3164428"/>
            <a:ext cx="2819400" cy="3444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76797580"/>
      </p:ext>
    </p:extLst>
  </p:cSld>
  <p:clrMapOvr>
    <a:masterClrMapping/>
  </p:clrMapOvr>
  <p:transition spd="slow">
    <p:push dir="u"/>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t>48</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153843" y="1643064"/>
            <a:ext cx="6724650" cy="4603750"/>
          </a:xfrm>
        </p:spPr>
        <p:txBody>
          <a:bodyPr/>
          <a:lstStyle/>
          <a:p>
            <a:pPr marL="0" indent="0" algn="l" eaLnBrk="1" hangingPunct="1">
              <a:buNone/>
            </a:pPr>
            <a:r>
              <a:rPr lang="zh-TW" altLang="en-US" sz="2800" dirty="0" smtClean="0"/>
              <a:t>         非法藥物會對腦中樞神經造成影響，吸毒者為達到預期的效果．往往需要反覆增加使用量，常常會在不知不覺的情況下過量使用，造成精神煥散、出現幻覺、行為異常、甚至自殘、自殺等現象。一但終止或減少使用非法藥物，身體即會產生流淚、打哈欠、嘔吐、腹痛、痙攣、焦躁不安及強烈渴求藥物等戒斷症狀。除了會嚴重影響個人健康外，還會面臨失業、求職不易、朋友疏離、婚姻破裂、家庭破碎、自尊受創，而無法適應社會，造成許多社會問題。</a:t>
            </a:r>
          </a:p>
          <a:p>
            <a:pPr marL="0" indent="0" algn="l" eaLnBrk="1" hangingPunct="1">
              <a:buNone/>
            </a:pPr>
            <a:endParaRPr lang="en-US" altLang="zh-TW"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34535" y="4656581"/>
            <a:ext cx="2366287" cy="20740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91897354"/>
      </p:ext>
    </p:extLst>
  </p:cSld>
  <p:clrMapOvr>
    <a:masterClrMapping/>
  </p:clrMapOvr>
  <p:transition>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dirty="0" smtClean="0"/>
              <a:t>49</a:t>
            </a:r>
            <a:r>
              <a:rPr lang="en-US" altLang="zh-TW" sz="4400" dirty="0" smtClean="0">
                <a:latin typeface="微軟正黑體" panose="020B0604030504040204" pitchFamily="34" charset="-120"/>
                <a:ea typeface="微軟正黑體" panose="020B0604030504040204" pitchFamily="34" charset="-120"/>
              </a:rPr>
              <a:t>.</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3600" dirty="0"/>
              <a:t>對於</a:t>
            </a:r>
            <a:r>
              <a:rPr lang="zh-TW" altLang="zh-TW" sz="4400" b="1" dirty="0"/>
              <a:t>非法藥物</a:t>
            </a:r>
            <a:r>
              <a:rPr lang="zh-TW" altLang="zh-TW" sz="3600" dirty="0"/>
              <a:t>，只使用</a:t>
            </a:r>
            <a:r>
              <a:rPr lang="en-US" altLang="zh-TW" sz="3600" dirty="0"/>
              <a:t>1</a:t>
            </a:r>
            <a:r>
              <a:rPr lang="zh-TW" altLang="zh-TW" sz="3600" dirty="0"/>
              <a:t>次也會造成身心影響。</a:t>
            </a:r>
            <a:endParaRPr lang="en-US" altLang="zh-TW" sz="3600" b="0" dirty="0">
              <a:latin typeface="微軟正黑體" panose="020B0604030504040204" pitchFamily="34" charset="-120"/>
              <a:ea typeface="微軟正黑體" panose="020B0604030504040204" pitchFamily="34" charset="-120"/>
            </a:endParaRPr>
          </a:p>
        </p:txBody>
      </p:sp>
      <p:pic>
        <p:nvPicPr>
          <p:cNvPr id="5"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r="64703" b="42500"/>
          <a:stretch/>
        </p:blipFill>
        <p:spPr bwMode="auto">
          <a:xfrm>
            <a:off x="5695950" y="3164428"/>
            <a:ext cx="2819400" cy="3444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634843"/>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t>49</a:t>
            </a:r>
            <a:r>
              <a:rPr lang="en-US" altLang="zh-TW" dirty="0" smtClean="0">
                <a:latin typeface="微軟正黑體" panose="020B0604030504040204" pitchFamily="34" charset="-120"/>
                <a:ea typeface="微軟正黑體" panose="020B0604030504040204" pitchFamily="34" charset="-120"/>
              </a:rPr>
              <a:t>.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p:txBody>
          <a:bodyPr/>
          <a:lstStyle/>
          <a:p>
            <a:pPr marL="0" indent="0" algn="l" eaLnBrk="1" hangingPunct="1">
              <a:buNone/>
            </a:pPr>
            <a:r>
              <a:rPr lang="zh-TW" altLang="en-US" dirty="0" smtClean="0"/>
              <a:t>        許多</a:t>
            </a:r>
            <a:r>
              <a:rPr lang="zh-TW" altLang="en-US" dirty="0"/>
              <a:t>非法藥物容易使人上癮，如果抱持著只用一次不要緊的態度，很容易就會被別人說服或慫恿而再度使用，或甚至有些意志薄弱者，即便只用過一次也會忍不住再使用。所以對於非法藥物，最好抱持著</a:t>
            </a:r>
            <a:r>
              <a:rPr lang="en-US" altLang="zh-TW" dirty="0"/>
              <a:t>『</a:t>
            </a:r>
            <a:r>
              <a:rPr lang="zh-TW" altLang="en-US" b="1" u="sng" dirty="0"/>
              <a:t>不管如何，連一次都不要使用</a:t>
            </a:r>
            <a:r>
              <a:rPr lang="en-US" altLang="zh-TW" dirty="0"/>
              <a:t>』</a:t>
            </a:r>
            <a:r>
              <a:rPr lang="zh-TW" altLang="en-US" dirty="0"/>
              <a:t>的</a:t>
            </a:r>
            <a:r>
              <a:rPr lang="zh-TW" altLang="en-US" dirty="0" smtClean="0"/>
              <a:t>態度。</a:t>
            </a:r>
            <a:endParaRPr lang="en-US" altLang="zh-TW" b="0" dirty="0" smtClean="0">
              <a:latin typeface="微軟正黑體" panose="020B0604030504040204" pitchFamily="34" charset="-120"/>
              <a:ea typeface="微軟正黑體" panose="020B0604030504040204" pitchFamily="34" charset="-120"/>
            </a:endParaRPr>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438400" y="431800"/>
            <a:ext cx="6305550" cy="1223963"/>
          </a:xfrm>
        </p:spPr>
        <p:txBody>
          <a:bodyPr/>
          <a:lstStyle/>
          <a:p>
            <a:pPr algn="l" eaLnBrk="1" hangingPunct="1"/>
            <a:r>
              <a:rPr lang="zh-TW" altLang="en-US" sz="4400" dirty="0" smtClean="0">
                <a:latin typeface="微軟正黑體" panose="020B0604030504040204" pitchFamily="34" charset="-120"/>
                <a:ea typeface="微軟正黑體" panose="020B0604030504040204" pitchFamily="34" charset="-120"/>
              </a:rPr>
              <a:t>是非題  </a:t>
            </a:r>
            <a:r>
              <a:rPr lang="en-US" altLang="zh-TW" sz="4400" dirty="0" smtClean="0">
                <a:latin typeface="微軟正黑體" panose="020B0604030504040204" pitchFamily="34" charset="-120"/>
                <a:ea typeface="微軟正黑體" panose="020B0604030504040204" pitchFamily="34" charset="-120"/>
              </a:rPr>
              <a:t>50.</a:t>
            </a:r>
            <a:endParaRPr lang="en-US" altLang="zh-TW" sz="4400" dirty="0" smtClean="0">
              <a:latin typeface="微軟正黑體" panose="020B0604030504040204" pitchFamily="34" charset="-120"/>
              <a:ea typeface="微軟正黑體" panose="020B0604030504040204" pitchFamily="34" charset="-120"/>
            </a:endParaRPr>
          </a:p>
        </p:txBody>
      </p:sp>
      <p:sp>
        <p:nvSpPr>
          <p:cNvPr id="4099" name="Rectangle 3"/>
          <p:cNvSpPr>
            <a:spLocks noGrp="1" noChangeArrowheads="1"/>
          </p:cNvSpPr>
          <p:nvPr>
            <p:ph type="body" idx="1"/>
          </p:nvPr>
        </p:nvSpPr>
        <p:spPr>
          <a:xfrm>
            <a:off x="2438400" y="1655763"/>
            <a:ext cx="6076950" cy="4603750"/>
          </a:xfrm>
        </p:spPr>
        <p:txBody>
          <a:bodyPr/>
          <a:lstStyle/>
          <a:p>
            <a:pPr marL="0" indent="0">
              <a:buNone/>
            </a:pPr>
            <a:r>
              <a:rPr lang="zh-TW" altLang="zh-TW" sz="4400" b="1" dirty="0"/>
              <a:t>非法藥物</a:t>
            </a:r>
            <a:r>
              <a:rPr lang="zh-TW" altLang="zh-TW" sz="3600" dirty="0"/>
              <a:t>會偽裝成郵票、咖啡包、菸品、糖果</a:t>
            </a:r>
            <a:r>
              <a:rPr lang="en-US" altLang="zh-TW" sz="3600" dirty="0"/>
              <a:t>…</a:t>
            </a:r>
            <a:r>
              <a:rPr lang="zh-TW" altLang="zh-TW" sz="3600" dirty="0"/>
              <a:t>等的外觀包裝。</a:t>
            </a:r>
            <a:endParaRPr lang="en-US" altLang="zh-TW" sz="3600" b="0" dirty="0">
              <a:latin typeface="微軟正黑體" panose="020B0604030504040204" pitchFamily="34" charset="-120"/>
              <a:ea typeface="微軟正黑體" panose="020B0604030504040204" pitchFamily="34" charset="-120"/>
            </a:endParaRPr>
          </a:p>
        </p:txBody>
      </p:sp>
      <p:pic>
        <p:nvPicPr>
          <p:cNvPr id="4" name="Picture 6" descr="ão x ç¬¦èãçåçæå°çµæ"/>
          <p:cNvPicPr>
            <a:picLocks noChangeAspect="1" noChangeArrowheads="1"/>
          </p:cNvPicPr>
          <p:nvPr/>
        </p:nvPicPr>
        <p:blipFill rotWithShape="1">
          <a:blip r:embed="rId3">
            <a:extLst>
              <a:ext uri="{28A0092B-C50C-407E-A947-70E740481C1C}">
                <a14:useLocalDpi xmlns:a14="http://schemas.microsoft.com/office/drawing/2010/main" val="0"/>
              </a:ext>
            </a:extLst>
          </a:blip>
          <a:srcRect r="64703" b="42500"/>
          <a:stretch/>
        </p:blipFill>
        <p:spPr bwMode="auto">
          <a:xfrm>
            <a:off x="5695950" y="3164428"/>
            <a:ext cx="2819400" cy="34446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46634843"/>
      </p:ext>
    </p:extLst>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algn="l" eaLnBrk="1" hangingPunct="1"/>
            <a:r>
              <a:rPr lang="zh-TW" altLang="en-US" dirty="0" smtClean="0">
                <a:latin typeface="微軟正黑體" panose="020B0604030504040204" pitchFamily="34" charset="-120"/>
                <a:ea typeface="微軟正黑體" panose="020B0604030504040204" pitchFamily="34" charset="-120"/>
              </a:rPr>
              <a:t>是非題  </a:t>
            </a:r>
            <a:r>
              <a:rPr lang="en-US" altLang="zh-TW" dirty="0" smtClean="0">
                <a:latin typeface="微軟正黑體" panose="020B0604030504040204" pitchFamily="34" charset="-120"/>
                <a:ea typeface="微軟正黑體" panose="020B0604030504040204" pitchFamily="34" charset="-120"/>
              </a:rPr>
              <a:t>50.  </a:t>
            </a:r>
            <a:r>
              <a:rPr lang="zh-TW" altLang="en-US" dirty="0" smtClean="0">
                <a:latin typeface="微軟正黑體" panose="020B0604030504040204" pitchFamily="34" charset="-120"/>
                <a:ea typeface="微軟正黑體" panose="020B0604030504040204" pitchFamily="34" charset="-120"/>
              </a:rPr>
              <a:t>解答！</a:t>
            </a:r>
            <a:endParaRPr lang="en-US" altLang="zh-TW" b="0" dirty="0" smtClean="0"/>
          </a:p>
        </p:txBody>
      </p:sp>
      <p:sp>
        <p:nvSpPr>
          <p:cNvPr id="4099" name="Rectangle 3"/>
          <p:cNvSpPr>
            <a:spLocks noGrp="1" noChangeArrowheads="1"/>
          </p:cNvSpPr>
          <p:nvPr>
            <p:ph type="body" idx="1"/>
          </p:nvPr>
        </p:nvSpPr>
        <p:spPr>
          <a:xfrm>
            <a:off x="2286000" y="1958976"/>
            <a:ext cx="6591300" cy="4603750"/>
          </a:xfrm>
        </p:spPr>
        <p:txBody>
          <a:bodyPr/>
          <a:lstStyle/>
          <a:p>
            <a:pPr eaLnBrk="1" hangingPunct="1"/>
            <a:r>
              <a:rPr lang="zh-TW" altLang="en-US" dirty="0" smtClean="0">
                <a:latin typeface="+mj-ea"/>
              </a:rPr>
              <a:t>現今新興毒品常</a:t>
            </a:r>
            <a:r>
              <a:rPr lang="zh-TW" altLang="en-US" dirty="0">
                <a:latin typeface="+mj-ea"/>
              </a:rPr>
              <a:t>混和多種</a:t>
            </a:r>
            <a:r>
              <a:rPr lang="zh-TW" altLang="en-US" dirty="0" smtClean="0">
                <a:latin typeface="+mj-ea"/>
              </a:rPr>
              <a:t>成分</a:t>
            </a:r>
            <a:r>
              <a:rPr lang="zh-TW" altLang="en-US" dirty="0">
                <a:latin typeface="+mj-ea"/>
              </a:rPr>
              <a:t>，</a:t>
            </a:r>
            <a:r>
              <a:rPr lang="zh-TW" altLang="en-US" dirty="0" smtClean="0">
                <a:latin typeface="+mj-ea"/>
              </a:rPr>
              <a:t>包括：二</a:t>
            </a:r>
            <a:r>
              <a:rPr lang="zh-TW" altLang="en-US" dirty="0">
                <a:latin typeface="+mj-ea"/>
              </a:rPr>
              <a:t>級毒品安非他命、神仙水、搖頭丸、毒郵票、三級毒品</a:t>
            </a:r>
            <a:r>
              <a:rPr lang="en-US" altLang="zh-TW" dirty="0">
                <a:latin typeface="+mj-ea"/>
              </a:rPr>
              <a:t>K</a:t>
            </a:r>
            <a:r>
              <a:rPr lang="zh-TW" altLang="en-US" dirty="0">
                <a:latin typeface="+mj-ea"/>
              </a:rPr>
              <a:t>他命等，有心人士將其混入小糖果、仙渣梅、餅乾、奶茶包等，若</a:t>
            </a:r>
            <a:r>
              <a:rPr lang="zh-TW" altLang="en-US" dirty="0" smtClean="0">
                <a:latin typeface="+mj-ea"/>
              </a:rPr>
              <a:t>學童不知情，恐會誤</a:t>
            </a:r>
            <a:r>
              <a:rPr lang="zh-TW" altLang="en-US" dirty="0">
                <a:latin typeface="+mj-ea"/>
              </a:rPr>
              <a:t>觸誤食而恐染上</a:t>
            </a:r>
            <a:r>
              <a:rPr lang="zh-TW" altLang="en-US" dirty="0" smtClean="0">
                <a:latin typeface="+mj-ea"/>
              </a:rPr>
              <a:t>毒癮，未來應更加</a:t>
            </a:r>
            <a:r>
              <a:rPr lang="zh-TW" altLang="en-US" dirty="0">
                <a:latin typeface="+mj-ea"/>
              </a:rPr>
              <a:t>小心</a:t>
            </a:r>
            <a:r>
              <a:rPr lang="zh-TW" altLang="en-US" dirty="0" smtClean="0">
                <a:latin typeface="+mj-ea"/>
              </a:rPr>
              <a:t>。</a:t>
            </a:r>
            <a:endParaRPr lang="en-US" altLang="zh-TW" dirty="0">
              <a:latin typeface="+mj-ea"/>
            </a:endParaRPr>
          </a:p>
          <a:p>
            <a:pPr eaLnBrk="1" hangingPunct="1"/>
            <a:endParaRPr lang="en-US" altLang="zh-TW" sz="2800" dirty="0">
              <a:latin typeface="+mj-ea"/>
            </a:endParaRPr>
          </a:p>
          <a:p>
            <a:pPr eaLnBrk="1" hangingPunct="1"/>
            <a:r>
              <a:rPr lang="zh-TW" altLang="en-US" sz="2000" dirty="0" smtClean="0">
                <a:latin typeface="+mj-ea"/>
              </a:rPr>
              <a:t>資料</a:t>
            </a:r>
            <a:r>
              <a:rPr lang="zh-TW" altLang="en-US" sz="2000" dirty="0">
                <a:latin typeface="+mj-ea"/>
              </a:rPr>
              <a:t>來源</a:t>
            </a:r>
            <a:r>
              <a:rPr lang="zh-TW" altLang="en-US" sz="2000" dirty="0" smtClean="0">
                <a:latin typeface="+mj-ea"/>
              </a:rPr>
              <a:t>：法務部。反毒大本營</a:t>
            </a:r>
            <a:endParaRPr lang="en-US" altLang="zh-TW" sz="2000" dirty="0" smtClean="0">
              <a:latin typeface="+mj-ea"/>
            </a:endParaRPr>
          </a:p>
          <a:p>
            <a:pPr marL="0" indent="0" eaLnBrk="1" hangingPunct="1">
              <a:buNone/>
            </a:pPr>
            <a:r>
              <a:rPr lang="zh-TW" altLang="en-US" sz="2000" dirty="0"/>
              <a:t> </a:t>
            </a:r>
            <a:r>
              <a:rPr lang="zh-TW" altLang="en-US" sz="2000" dirty="0" smtClean="0"/>
              <a:t>    </a:t>
            </a:r>
            <a:r>
              <a:rPr lang="en-US" altLang="zh-TW" sz="2000" dirty="0" smtClean="0"/>
              <a:t>https</a:t>
            </a:r>
            <a:r>
              <a:rPr lang="en-US" altLang="zh-TW" sz="2000" dirty="0"/>
              <a:t>://antidrug.moj.gov.tw/lp-1191-1-1-60.html</a:t>
            </a:r>
            <a:endParaRPr lang="en-US" altLang="zh-TW" sz="2000" b="0" dirty="0" smtClean="0"/>
          </a:p>
        </p:txBody>
      </p:sp>
      <p:pic>
        <p:nvPicPr>
          <p:cNvPr id="2457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21209758">
            <a:off x="13992" y="4295039"/>
            <a:ext cx="2754905" cy="241470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84242872"/>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FFF218"/>
      </a:accent1>
      <a:accent2>
        <a:srgbClr val="125BBB"/>
      </a:accent2>
      <a:accent3>
        <a:srgbClr val="FFFFFF"/>
      </a:accent3>
      <a:accent4>
        <a:srgbClr val="000000"/>
      </a:accent4>
      <a:accent5>
        <a:srgbClr val="FFF7AB"/>
      </a:accent5>
      <a:accent6>
        <a:srgbClr val="0F52A9"/>
      </a:accent6>
      <a:hlink>
        <a:srgbClr val="D90E09"/>
      </a:hlink>
      <a:folHlink>
        <a:srgbClr val="F62B26"/>
      </a:folHlink>
    </a:clrScheme>
    <a:fontScheme name="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8E8AB4"/>
        </a:dk1>
        <a:lt1>
          <a:srgbClr val="F8F8F8"/>
        </a:lt1>
        <a:dk2>
          <a:srgbClr val="5D5888"/>
        </a:dk2>
        <a:lt2>
          <a:srgbClr val="FFFFFF"/>
        </a:lt2>
        <a:accent1>
          <a:srgbClr val="191077"/>
        </a:accent1>
        <a:accent2>
          <a:srgbClr val="BC0606"/>
        </a:accent2>
        <a:accent3>
          <a:srgbClr val="B6B4C3"/>
        </a:accent3>
        <a:accent4>
          <a:srgbClr val="D4D4D4"/>
        </a:accent4>
        <a:accent5>
          <a:srgbClr val="ABAABD"/>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4">
        <a:dk1>
          <a:srgbClr val="8E8AB4"/>
        </a:dk1>
        <a:lt1>
          <a:srgbClr val="F8F8F8"/>
        </a:lt1>
        <a:dk2>
          <a:srgbClr val="5D5888"/>
        </a:dk2>
        <a:lt2>
          <a:srgbClr val="FFFFFF"/>
        </a:lt2>
        <a:accent1>
          <a:srgbClr val="FFFFFF"/>
        </a:accent1>
        <a:accent2>
          <a:srgbClr val="BC0606"/>
        </a:accent2>
        <a:accent3>
          <a:srgbClr val="B6B4C3"/>
        </a:accent3>
        <a:accent4>
          <a:srgbClr val="D4D4D4"/>
        </a:accent4>
        <a:accent5>
          <a:srgbClr val="FFFFFF"/>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5">
        <a:dk1>
          <a:srgbClr val="8E8AB4"/>
        </a:dk1>
        <a:lt1>
          <a:srgbClr val="F8F8F8"/>
        </a:lt1>
        <a:dk2>
          <a:srgbClr val="5D5888"/>
        </a:dk2>
        <a:lt2>
          <a:srgbClr val="FFFFFF"/>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
      <a:clrScheme name="Default Design 16">
        <a:dk1>
          <a:srgbClr val="8E8AB4"/>
        </a:dk1>
        <a:lt1>
          <a:srgbClr val="F8F8F8"/>
        </a:lt1>
        <a:dk2>
          <a:srgbClr val="5D5888"/>
        </a:dk2>
        <a:lt2>
          <a:srgbClr val="463F83"/>
        </a:lt2>
        <a:accent1>
          <a:srgbClr val="5D5888"/>
        </a:accent1>
        <a:accent2>
          <a:srgbClr val="BC0606"/>
        </a:accent2>
        <a:accent3>
          <a:srgbClr val="B6B4C3"/>
        </a:accent3>
        <a:accent4>
          <a:srgbClr val="D4D4D4"/>
        </a:accent4>
        <a:accent5>
          <a:srgbClr val="B6B4C3"/>
        </a:accent5>
        <a:accent6>
          <a:srgbClr val="AA0505"/>
        </a:accent6>
        <a:hlink>
          <a:srgbClr val="FF9933"/>
        </a:hlink>
        <a:folHlink>
          <a:srgbClr val="99CC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1244</TotalTime>
  <Words>1496</Words>
  <Application>Microsoft Office PowerPoint</Application>
  <PresentationFormat>如螢幕大小 (4:3)</PresentationFormat>
  <Paragraphs>135</Paragraphs>
  <Slides>26</Slides>
  <Notes>22</Notes>
  <HiddenSlides>0</HiddenSlides>
  <MMClips>0</MMClips>
  <ScaleCrop>false</ScaleCrop>
  <HeadingPairs>
    <vt:vector size="6" baseType="variant">
      <vt:variant>
        <vt:lpstr>使用字型</vt:lpstr>
      </vt:variant>
      <vt:variant>
        <vt:i4>4</vt:i4>
      </vt:variant>
      <vt:variant>
        <vt:lpstr>佈景主題</vt:lpstr>
      </vt:variant>
      <vt:variant>
        <vt:i4>1</vt:i4>
      </vt:variant>
      <vt:variant>
        <vt:lpstr>投影片標題</vt:lpstr>
      </vt:variant>
      <vt:variant>
        <vt:i4>26</vt:i4>
      </vt:variant>
    </vt:vector>
  </HeadingPairs>
  <TitlesOfParts>
    <vt:vector size="31" baseType="lpstr">
      <vt:lpstr>微軟正黑體</vt:lpstr>
      <vt:lpstr>新細明體</vt:lpstr>
      <vt:lpstr>Arial</vt:lpstr>
      <vt:lpstr>Wingdings</vt:lpstr>
      <vt:lpstr>Default Design</vt:lpstr>
      <vt:lpstr>教育部107學年藥物濫用防制問卷 (國小版)</vt:lpstr>
      <vt:lpstr>是非題  47.</vt:lpstr>
      <vt:lpstr>是非題  47.  解答！</vt:lpstr>
      <vt:lpstr>是非題  48.</vt:lpstr>
      <vt:lpstr>是非題  48.  解答！</vt:lpstr>
      <vt:lpstr>是非題  49.</vt:lpstr>
      <vt:lpstr>是非題  49.  解答！</vt:lpstr>
      <vt:lpstr>是非題  50.</vt:lpstr>
      <vt:lpstr>是非題  50.  解答！</vt:lpstr>
      <vt:lpstr>是非題  51.</vt:lpstr>
      <vt:lpstr>是非題  51.  解答！</vt:lpstr>
      <vt:lpstr>接下來~</vt:lpstr>
      <vt:lpstr>選擇題  52.</vt:lpstr>
      <vt:lpstr>選擇題  53.</vt:lpstr>
      <vt:lpstr>選擇題  53.  解答！</vt:lpstr>
      <vt:lpstr>選擇題  53.  解答！</vt:lpstr>
      <vt:lpstr>選擇題  54.</vt:lpstr>
      <vt:lpstr>選擇題  54.  解答！</vt:lpstr>
      <vt:lpstr>選擇題  55.</vt:lpstr>
      <vt:lpstr>選擇題  55.  解答！</vt:lpstr>
      <vt:lpstr>選擇題  56.</vt:lpstr>
      <vt:lpstr>選擇題  56.  解答！</vt:lpstr>
      <vt:lpstr>選擇題  56.  解答！</vt:lpstr>
      <vt:lpstr>參考資料</vt:lpstr>
      <vt:lpstr>參考資料</vt:lpstr>
      <vt:lpstr>參考資料</vt:lpstr>
    </vt:vector>
  </TitlesOfParts>
  <Company>Presentation Magazine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Jackson Pollock Template</dc:title>
  <dc:creator>Presentation Magazine</dc:creator>
  <cp:lastModifiedBy>侶婷 邱</cp:lastModifiedBy>
  <cp:revision>68</cp:revision>
  <dcterms:created xsi:type="dcterms:W3CDTF">2005-03-15T10:04:38Z</dcterms:created>
  <dcterms:modified xsi:type="dcterms:W3CDTF">2018-10-30T05:45:29Z</dcterms:modified>
</cp:coreProperties>
</file>